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7" r:id="rId3"/>
    <p:sldId id="258" r:id="rId4"/>
    <p:sldId id="267" r:id="rId5"/>
    <p:sldId id="259" r:id="rId6"/>
    <p:sldId id="260" r:id="rId7"/>
    <p:sldId id="276" r:id="rId8"/>
    <p:sldId id="277" r:id="rId9"/>
    <p:sldId id="279" r:id="rId10"/>
    <p:sldId id="280" r:id="rId11"/>
    <p:sldId id="261" r:id="rId12"/>
    <p:sldId id="262" r:id="rId13"/>
    <p:sldId id="275" r:id="rId14"/>
    <p:sldId id="268" r:id="rId15"/>
    <p:sldId id="269" r:id="rId16"/>
    <p:sldId id="271" r:id="rId17"/>
    <p:sldId id="270" r:id="rId18"/>
    <p:sldId id="272" r:id="rId19"/>
    <p:sldId id="25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8AF0-19DF-443D-B7CA-A71DCFFF592E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0D61E-6E5D-419B-99BC-E4D357D412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51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D61E-6E5D-419B-99BC-E4D357D4127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969F-FC9B-409B-B4B4-758A272AFB8C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76598-7156-47E4-AA43-74F798355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5400" smtClean="0">
                <a:latin typeface="Eras Light ITC" pitchFamily="34" charset="0"/>
              </a:rPr>
              <a:t>Urban Games 04</a:t>
            </a: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dirty="0" smtClean="0">
                <a:latin typeface="Eras Light ITC" pitchFamily="34" charset="0"/>
              </a:rPr>
              <a:t>Maqueta</a:t>
            </a:r>
            <a:endParaRPr lang="es-ES" sz="4000" dirty="0"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0898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Eras Light ITC" pitchFamily="34" charset="0"/>
              </a:rPr>
              <a:t>Tipos de maqueta</a:t>
            </a:r>
            <a:endParaRPr lang="es-ES" sz="2000" dirty="0">
              <a:latin typeface="Eras Light IT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574" y="1412776"/>
            <a:ext cx="884965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			                 De edificación</a:t>
            </a:r>
          </a:p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				     </a:t>
            </a:r>
          </a:p>
          <a:p>
            <a:pPr marL="0" indent="0">
              <a:buNone/>
            </a:pPr>
            <a:r>
              <a:rPr lang="es-ES" sz="1800" dirty="0">
                <a:latin typeface="Eras Light ITC" pitchFamily="34" charset="0"/>
              </a:rPr>
              <a:t>	</a:t>
            </a:r>
            <a:r>
              <a:rPr lang="es-ES" sz="1800" dirty="0" smtClean="0">
                <a:latin typeface="Eras Light ITC" pitchFamily="34" charset="0"/>
              </a:rPr>
              <a:t>			    De detalle</a:t>
            </a: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</p:txBody>
      </p:sp>
      <p:pic>
        <p:nvPicPr>
          <p:cNvPr id="12290" name="Picture 2" descr="http://4.bp.blogspot.com/-XxZovo91anE/T5V9COba3zI/AAAAAAAABMA/aKx13-ciIww/s1600/tridilosa+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57" y="2492896"/>
            <a:ext cx="3167335" cy="42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Urba 1\Storyboard\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20688"/>
            <a:ext cx="4762500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003232" cy="2448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000" b="1" dirty="0">
                <a:latin typeface="Eras Light ITC" pitchFamily="34" charset="0"/>
              </a:rPr>
              <a:t>LA MAQUETA </a:t>
            </a:r>
            <a:r>
              <a:rPr lang="es-ES" sz="2000" b="1" dirty="0" smtClean="0">
                <a:latin typeface="Eras Light ITC" pitchFamily="34" charset="0"/>
              </a:rPr>
              <a:t>FUNICULAR</a:t>
            </a:r>
          </a:p>
          <a:p>
            <a:pPr>
              <a:buNone/>
            </a:pPr>
            <a:endParaRPr lang="es-ES" sz="2000" b="1" dirty="0" smtClean="0">
              <a:latin typeface="Eras Light ITC" pitchFamily="34" charset="0"/>
            </a:endParaRPr>
          </a:p>
          <a:p>
            <a:pPr>
              <a:buNone/>
            </a:pPr>
            <a:r>
              <a:rPr lang="es-ES" sz="2000" dirty="0" smtClean="0">
                <a:latin typeface="Eras Light ITC" pitchFamily="34" charset="0"/>
              </a:rPr>
              <a:t>      La </a:t>
            </a:r>
            <a:r>
              <a:rPr lang="es-ES" sz="2000" dirty="0">
                <a:latin typeface="Eras Light ITC" pitchFamily="34" charset="0"/>
              </a:rPr>
              <a:t>maqueta funicular consiste en fijar en el techo un tablero de madera, en el que se dibuja la planta del edificio, y de los puntos de sustentación (columnas e intersección de paredes) se cuelgan unos cordeles de los que, a su vez, se suspenden saquitos con peso que dan la curva catenaria resultante </a:t>
            </a:r>
            <a:r>
              <a:rPr lang="es-ES" sz="2000" dirty="0" smtClean="0">
                <a:latin typeface="Eras Light ITC" pitchFamily="34" charset="0"/>
              </a:rPr>
              <a:t>.</a:t>
            </a:r>
            <a:r>
              <a:rPr lang="es-ES" sz="2000" dirty="0">
                <a:latin typeface="Eras Light ITC" pitchFamily="34" charset="0"/>
              </a:rPr>
              <a:t> </a:t>
            </a:r>
            <a:r>
              <a:rPr lang="es-ES" sz="2000" dirty="0" smtClean="0">
                <a:latin typeface="Eras Light ITC" pitchFamily="34" charset="0"/>
              </a:rPr>
              <a:t>Fue </a:t>
            </a:r>
            <a:r>
              <a:rPr lang="es-ES" sz="2000" dirty="0">
                <a:latin typeface="Eras Light ITC" pitchFamily="34" charset="0"/>
              </a:rPr>
              <a:t>utilizado tanto en la cripta de la Colonia Güell como en la Sagrada </a:t>
            </a:r>
            <a:r>
              <a:rPr lang="es-ES" sz="2000" dirty="0" smtClean="0">
                <a:latin typeface="Eras Light ITC" pitchFamily="34" charset="0"/>
              </a:rPr>
              <a:t>Familia.</a:t>
            </a:r>
            <a:endParaRPr lang="es-ES" sz="2000" dirty="0">
              <a:latin typeface="Eras Light ITC" pitchFamily="34" charset="0"/>
            </a:endParaRPr>
          </a:p>
          <a:p>
            <a:pPr>
              <a:buNone/>
            </a:pPr>
            <a:endParaRPr lang="es-ES" sz="2600" b="1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Eras Light ITC" pitchFamily="34" charset="0"/>
              </a:rPr>
              <a:t>Casa de la lluvia,  Juan Navarro </a:t>
            </a:r>
            <a:r>
              <a:rPr lang="es-ES" sz="2000" dirty="0" err="1" smtClean="0">
                <a:latin typeface="Eras Light ITC" pitchFamily="34" charset="0"/>
              </a:rPr>
              <a:t>Baldeweg</a:t>
            </a:r>
            <a:endParaRPr lang="es-ES" sz="2000" dirty="0">
              <a:latin typeface="Eras Light ITC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7805"/>
            <a:ext cx="4062461" cy="406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3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00293-20121121-0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4813"/>
            <a:ext cx="4525962" cy="6034087"/>
          </a:xfrm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148263" y="1341438"/>
            <a:ext cx="36718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Eras Light ITC" pitchFamily="34" charset="0"/>
              </a:rPr>
              <a:t>El primer grupo  en comentar fue el de Berlín, su organización fue bastante positiva a pesar del desacuerdo con los otros grupos de su misma ciudad a la hora de elegir material y acabados.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>
                <a:latin typeface="Eras Light ITC" pitchFamily="34" charset="0"/>
              </a:rPr>
              <a:t>La tónica general es la dificultad de consenso a la hora de resolver problemas. A pesar de ello, el resultado final es bastante bueno, con ayuda de colores, hicieron distinción entre distintos equipamientos de la ciudad.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58988"/>
      </p:ext>
    </p:extLst>
  </p:cSld>
  <p:clrMapOvr>
    <a:masterClrMapping/>
  </p:clrMapOvr>
  <p:transition advClick="0" advTm="2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219700" y="836613"/>
            <a:ext cx="36734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Eras Light ITC" pitchFamily="34" charset="0"/>
              </a:rPr>
              <a:t>Los alumnos de Lisboa fueron los siguientes en comentar su trabajo.</a:t>
            </a:r>
          </a:p>
          <a:p>
            <a:endParaRPr lang="es-ES">
              <a:latin typeface="Eras Light ITC" pitchFamily="34" charset="0"/>
            </a:endParaRPr>
          </a:p>
          <a:p>
            <a:r>
              <a:rPr lang="es-ES">
                <a:latin typeface="Eras Light ITC" pitchFamily="34" charset="0"/>
              </a:rPr>
              <a:t>El problema principal al que se enfrentaron fue la imposición de un encuadre de la ciudad a favor de uno de los tres grupos, en el cuál, aparece gran cantidad de mar frente a las otras cuya topografía es bastante pronunciada.</a:t>
            </a:r>
          </a:p>
          <a:p>
            <a:endParaRPr lang="es-ES">
              <a:latin typeface="Eras Light ITC" pitchFamily="34" charset="0"/>
            </a:endParaRPr>
          </a:p>
          <a:p>
            <a:r>
              <a:rPr lang="es-ES">
                <a:latin typeface="Eras Light ITC" pitchFamily="34" charset="0"/>
              </a:rPr>
              <a:t>Al igual que Berlín, el resultado final fue extraordinario a pesar del desajuste inicial de reparto de trabajo, que posteriormente fue compensado, trabajando todos con la topografía de la maqueta completa.</a:t>
            </a:r>
          </a:p>
          <a:p>
            <a:endParaRPr lang="es-ES">
              <a:latin typeface="Calibri" pitchFamily="34" charset="0"/>
            </a:endParaRPr>
          </a:p>
        </p:txBody>
      </p:sp>
      <p:pic>
        <p:nvPicPr>
          <p:cNvPr id="6" name="Picture 2" descr="F:\DCIM\116___12\IMG_07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24744" r="3023"/>
          <a:stretch/>
        </p:blipFill>
        <p:spPr bwMode="auto">
          <a:xfrm>
            <a:off x="415636" y="832599"/>
            <a:ext cx="4338434" cy="51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98579"/>
      </p:ext>
    </p:extLst>
  </p:cSld>
  <p:clrMapOvr>
    <a:masterClrMapping/>
  </p:clrMapOvr>
  <p:transition advClick="0" advTm="19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960104" y="724354"/>
            <a:ext cx="72728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Eras Light ITC" pitchFamily="34" charset="0"/>
              </a:rPr>
              <a:t>Buenos Aires, en esta maqueta hubo un desacuerdo que no llego a solucionarse en cuanto al acabado final. El grupo usó diferentes materiales para jugar con los distintos usos que existen en la ciudad. </a:t>
            </a:r>
          </a:p>
          <a:p>
            <a:pPr algn="ctr"/>
            <a:endParaRPr lang="es-ES" dirty="0">
              <a:latin typeface="Eras Light ITC" pitchFamily="34" charset="0"/>
            </a:endParaRPr>
          </a:p>
          <a:p>
            <a:pPr algn="ctr"/>
            <a:r>
              <a:rPr lang="es-ES" dirty="0">
                <a:latin typeface="Eras Light ITC" pitchFamily="34" charset="0"/>
              </a:rPr>
              <a:t>También incluyeron el rayado sobre algunos edificios seleccionados para mostrar el numero de plantas llevando así a una realidad más cercana el carácter abstracto de la maqueta.</a:t>
            </a:r>
          </a:p>
        </p:txBody>
      </p:sp>
      <p:pic>
        <p:nvPicPr>
          <p:cNvPr id="1026" name="Picture 2" descr="F:\DCIM\116___12\IMG_07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1"/>
          <a:stretch/>
        </p:blipFill>
        <p:spPr bwMode="auto">
          <a:xfrm>
            <a:off x="1331640" y="2924944"/>
            <a:ext cx="652973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84811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827088" y="549275"/>
            <a:ext cx="76327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Eras Light ITC" pitchFamily="34" charset="0"/>
              </a:rPr>
              <a:t>En el grupo de Edimburgo al igual que las anteriores estuvo marcada por el desacuerdo entre los tres grupos de maqueta. </a:t>
            </a:r>
          </a:p>
          <a:p>
            <a:endParaRPr lang="es-ES">
              <a:latin typeface="Eras Light ITC" pitchFamily="34" charset="0"/>
            </a:endParaRPr>
          </a:p>
          <a:p>
            <a:r>
              <a:rPr lang="es-ES">
                <a:latin typeface="Eras Light ITC" pitchFamily="34" charset="0"/>
              </a:rPr>
              <a:t>El resultado final es bastante bueno, el acabado de las distintas tonalidades de barniz sobre la madera de balsa hablan sobre los equipamientos de la ciudad.</a:t>
            </a:r>
          </a:p>
          <a:p>
            <a:endParaRPr lang="es-ES">
              <a:latin typeface="Calibri" pitchFamily="34" charset="0"/>
            </a:endParaRPr>
          </a:p>
        </p:txBody>
      </p:sp>
      <p:pic>
        <p:nvPicPr>
          <p:cNvPr id="6" name="3 Marcador de contenido" descr="DSC_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781300"/>
            <a:ext cx="6767512" cy="3805238"/>
          </a:xfrm>
        </p:spPr>
      </p:pic>
    </p:spTree>
    <p:extLst>
      <p:ext uri="{BB962C8B-B14F-4D97-AF65-F5344CB8AC3E}">
        <p14:creationId xmlns:p14="http://schemas.microsoft.com/office/powerpoint/2010/main" val="1133340936"/>
      </p:ext>
    </p:extLst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11187" y="188912"/>
            <a:ext cx="7921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Eras Light ITC" pitchFamily="34" charset="0"/>
              </a:rPr>
              <a:t>Por último, Nueva York, al igual que la anterior, no hubo comunicación con el resto de grupos lo cuál percibimos en el acabado final. </a:t>
            </a:r>
          </a:p>
          <a:p>
            <a:pPr algn="ctr"/>
            <a:r>
              <a:rPr lang="es-ES" dirty="0">
                <a:latin typeface="Eras Light ITC" pitchFamily="34" charset="0"/>
              </a:rPr>
              <a:t>Suscitó interés la diferencia entre el </a:t>
            </a:r>
            <a:r>
              <a:rPr lang="es-ES" dirty="0" err="1">
                <a:latin typeface="Eras Light ITC" pitchFamily="34" charset="0"/>
              </a:rPr>
              <a:t>porexpam</a:t>
            </a:r>
            <a:r>
              <a:rPr lang="es-ES" dirty="0">
                <a:latin typeface="Eras Light ITC" pitchFamily="34" charset="0"/>
              </a:rPr>
              <a:t> y la madera de balsa, el primero es fácil de cortar y económico, al contrario que la madera pero a favor de la segunda queda el acabado final de detalle.</a:t>
            </a:r>
          </a:p>
          <a:p>
            <a:endParaRPr lang="es-ES" dirty="0">
              <a:latin typeface="Eras Light ITC" pitchFamily="34" charset="0"/>
            </a:endParaRPr>
          </a:p>
        </p:txBody>
      </p:sp>
      <p:pic>
        <p:nvPicPr>
          <p:cNvPr id="2050" name="Picture 2" descr="F:\DCIM\116___12\IMG_07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2" r="9374"/>
          <a:stretch/>
        </p:blipFill>
        <p:spPr bwMode="auto">
          <a:xfrm>
            <a:off x="1043608" y="2354948"/>
            <a:ext cx="6912768" cy="36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84509"/>
      </p:ext>
    </p:extLst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632848" cy="6381328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BIBLIOGRAFÍA</a:t>
            </a:r>
          </a:p>
          <a:p>
            <a:pPr algn="l"/>
            <a:r>
              <a:rPr lang="es-ES" sz="2000" dirty="0" smtClean="0"/>
              <a:t>-.Las casas del alma. Maquetas arquitectónicas de la antigüedad. (</a:t>
            </a:r>
            <a:r>
              <a:rPr lang="es-ES" sz="2000" dirty="0" err="1" smtClean="0"/>
              <a:t>Arquíthemas</a:t>
            </a:r>
            <a:r>
              <a:rPr lang="es-ES" sz="2000" dirty="0" smtClean="0"/>
              <a:t>)</a:t>
            </a:r>
          </a:p>
          <a:p>
            <a:pPr algn="l"/>
            <a:r>
              <a:rPr lang="es-ES" sz="2000" dirty="0" smtClean="0"/>
              <a:t>-.Arquitecturas de papel. Una iconografía popular de la arquitectura. Mariano  Bayón Álvarez. (Colegio de arquitectos de Madrid)</a:t>
            </a:r>
          </a:p>
          <a:p>
            <a:pPr algn="l"/>
            <a:r>
              <a:rPr lang="es-ES" sz="2000" dirty="0" smtClean="0"/>
              <a:t>-.Maquetas de arquitectura. Técnicas y construcción. </a:t>
            </a:r>
            <a:r>
              <a:rPr lang="es-ES" sz="2000" dirty="0" err="1" smtClean="0"/>
              <a:t>Wolfgang</a:t>
            </a:r>
            <a:r>
              <a:rPr lang="es-ES" sz="2000" dirty="0" smtClean="0"/>
              <a:t> </a:t>
            </a:r>
            <a:r>
              <a:rPr lang="es-ES" sz="2000" dirty="0" err="1" smtClean="0"/>
              <a:t>Knoll</a:t>
            </a:r>
            <a:r>
              <a:rPr lang="es-ES" sz="2000" dirty="0" smtClean="0"/>
              <a:t>/ Martin </a:t>
            </a:r>
            <a:r>
              <a:rPr lang="es-ES" sz="2000" dirty="0" err="1" smtClean="0"/>
              <a:t>Hechinger</a:t>
            </a:r>
            <a:r>
              <a:rPr lang="es-ES" sz="2000" dirty="0" smtClean="0"/>
              <a:t>. Editorial GG.</a:t>
            </a:r>
          </a:p>
          <a:p>
            <a:pPr algn="l"/>
            <a:r>
              <a:rPr lang="es-ES" sz="2000" dirty="0" smtClean="0"/>
              <a:t>-.Maquetas de arquitectura. Técnicas y construcción. Nueva edición revisada y ampliada. </a:t>
            </a:r>
            <a:r>
              <a:rPr lang="es-ES" sz="2000" dirty="0" err="1" smtClean="0"/>
              <a:t>Wolfgang</a:t>
            </a:r>
            <a:r>
              <a:rPr lang="es-ES" sz="2000" dirty="0" smtClean="0"/>
              <a:t> </a:t>
            </a:r>
            <a:r>
              <a:rPr lang="es-ES" sz="2000" dirty="0" err="1" smtClean="0"/>
              <a:t>Knoll</a:t>
            </a:r>
            <a:r>
              <a:rPr lang="es-ES" sz="2000" dirty="0" smtClean="0"/>
              <a:t>/ Martin </a:t>
            </a:r>
            <a:r>
              <a:rPr lang="es-ES" sz="2000" dirty="0" err="1" smtClean="0"/>
              <a:t>Hechinger</a:t>
            </a:r>
            <a:r>
              <a:rPr lang="es-ES" sz="2000" dirty="0" smtClean="0"/>
              <a:t>. Editorial GG.</a:t>
            </a:r>
          </a:p>
          <a:p>
            <a:pPr algn="l"/>
            <a:r>
              <a:rPr lang="es-ES" sz="2000" dirty="0" smtClean="0"/>
              <a:t>-.Maquetas. La representación del espacio en el proyecto arquitectónico. Lorenzo </a:t>
            </a:r>
            <a:r>
              <a:rPr lang="es-ES" sz="2000" dirty="0" err="1" smtClean="0"/>
              <a:t>Consalez</a:t>
            </a:r>
            <a:r>
              <a:rPr lang="es-ES" sz="2000" dirty="0" smtClean="0"/>
              <a:t>. Editorial GG.</a:t>
            </a:r>
          </a:p>
          <a:p>
            <a:pPr algn="l"/>
            <a:r>
              <a:rPr lang="es-ES" sz="2000" dirty="0" smtClean="0"/>
              <a:t>-.</a:t>
            </a:r>
            <a:r>
              <a:rPr lang="es-ES" sz="2000" dirty="0" err="1" smtClean="0"/>
              <a:t>Maquetismo</a:t>
            </a:r>
            <a:r>
              <a:rPr lang="es-ES" sz="2000" dirty="0" smtClean="0"/>
              <a:t> arquitectónico. Eva pascual i Miró/ Pere Pedrero Carbonero/ </a:t>
            </a:r>
            <a:r>
              <a:rPr lang="es-ES" sz="2000" dirty="0" err="1" smtClean="0"/>
              <a:t>Ricard</a:t>
            </a:r>
            <a:r>
              <a:rPr lang="es-ES" sz="2000" dirty="0" smtClean="0"/>
              <a:t> Pedrero </a:t>
            </a:r>
            <a:r>
              <a:rPr lang="es-ES" sz="2000" dirty="0" err="1" smtClean="0"/>
              <a:t>Coderch</a:t>
            </a:r>
            <a:r>
              <a:rPr lang="es-ES" sz="2000" dirty="0" smtClean="0"/>
              <a:t>. Editorial </a:t>
            </a:r>
            <a:r>
              <a:rPr lang="es-ES" sz="2000" dirty="0" err="1" smtClean="0"/>
              <a:t>Parramón</a:t>
            </a:r>
            <a:r>
              <a:rPr lang="es-ES" sz="2000" dirty="0" smtClean="0"/>
              <a:t>.</a:t>
            </a:r>
          </a:p>
          <a:p>
            <a:pPr algn="l"/>
            <a:r>
              <a:rPr lang="es-ES" sz="2000" dirty="0" smtClean="0"/>
              <a:t>-.Le </a:t>
            </a:r>
            <a:r>
              <a:rPr lang="es-ES" sz="2000" dirty="0" err="1" smtClean="0"/>
              <a:t>Corbusier</a:t>
            </a:r>
            <a:r>
              <a:rPr lang="es-ES" sz="2000" dirty="0" smtClean="0"/>
              <a:t> maquetas. Delegación en Sevilla del colegio de arquitectos.</a:t>
            </a:r>
          </a:p>
          <a:p>
            <a:pPr algn="l"/>
            <a:r>
              <a:rPr lang="es-ES" sz="2000" dirty="0" smtClean="0"/>
              <a:t>-.</a:t>
            </a:r>
            <a:r>
              <a:rPr lang="es-ES" sz="2000" dirty="0" err="1" smtClean="0"/>
              <a:t>Architectural</a:t>
            </a:r>
            <a:r>
              <a:rPr lang="es-ES" sz="2000" dirty="0" smtClean="0"/>
              <a:t> </a:t>
            </a:r>
            <a:r>
              <a:rPr lang="es-ES" sz="2000" dirty="0" err="1" smtClean="0"/>
              <a:t>models</a:t>
            </a:r>
            <a:r>
              <a:rPr lang="es-ES" sz="2000" dirty="0" smtClean="0"/>
              <a:t>. </a:t>
            </a:r>
            <a:r>
              <a:rPr lang="es-ES" sz="2000" dirty="0" err="1" smtClean="0"/>
              <a:t>Ansgar</a:t>
            </a:r>
            <a:r>
              <a:rPr lang="es-ES" sz="2000" dirty="0" smtClean="0"/>
              <a:t> </a:t>
            </a:r>
            <a:r>
              <a:rPr lang="es-ES" sz="2000" dirty="0" err="1" smtClean="0"/>
              <a:t>Oswald</a:t>
            </a:r>
            <a:r>
              <a:rPr lang="es-ES" sz="2000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latin typeface="Eras Light ITC" pitchFamily="34" charset="0"/>
              </a:rPr>
              <a:t>Maquetas arquitectónicas de la antigüedad (5500 A.C./300 D.C.)</a:t>
            </a:r>
            <a:endParaRPr lang="es-ES" sz="1800" dirty="0">
              <a:latin typeface="Eras Light IT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957382" cy="530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u="sng" dirty="0" smtClean="0">
                <a:latin typeface="Eras Light ITC" pitchFamily="34" charset="0"/>
              </a:rPr>
              <a:t>“Casas de alma” “Casas de los espíritus”</a:t>
            </a:r>
            <a:endParaRPr lang="es-ES" sz="2000" u="sng" dirty="0">
              <a:latin typeface="Eras Light IT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    </a:t>
            </a:r>
            <a:r>
              <a:rPr lang="es-ES" sz="1800" dirty="0" smtClean="0">
                <a:latin typeface="Eras Light ITC" pitchFamily="34" charset="0"/>
              </a:rPr>
              <a:t>En el Egipto faraónico (al igual que hoy en día en  tribus australianas), existían “maquetas” que eran arquitecturas en miniatura y no dobles diminutos de casas terrestres o juguetes. Eran arquitecturas especialmente habilitadas para las almas en el país de los muertos.</a:t>
            </a:r>
            <a:endParaRPr lang="es-ES" sz="1800" dirty="0">
              <a:latin typeface="Eras Light IT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562991" cy="498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latin typeface="Eras Light ITC" pitchFamily="34" charset="0"/>
              </a:rPr>
              <a:t>Arquitectura de papel</a:t>
            </a:r>
            <a:endParaRPr lang="es-ES" sz="1800" dirty="0">
              <a:latin typeface="Eras Light ITC" pitchFamily="34" charset="0"/>
            </a:endParaRPr>
          </a:p>
        </p:txBody>
      </p:sp>
      <p:pic>
        <p:nvPicPr>
          <p:cNvPr id="5" name="4 Marcador de contenido" descr="20121207_1841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0239" y="1600200"/>
            <a:ext cx="666352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737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>
                <a:latin typeface="Eras Light ITC" pitchFamily="34" charset="0"/>
              </a:rPr>
              <a:t>    </a:t>
            </a:r>
            <a:r>
              <a:rPr lang="es-ES" sz="1800" dirty="0" smtClean="0">
                <a:latin typeface="Eras Light ITC" pitchFamily="34" charset="0"/>
              </a:rPr>
              <a:t>En los siglos XVIII y principios del XIX la arquitectura viajaba </a:t>
            </a:r>
            <a:r>
              <a:rPr lang="es-ES" sz="1800" dirty="0" smtClean="0">
                <a:latin typeface="Eras Light ITC" pitchFamily="34" charset="0"/>
              </a:rPr>
              <a:t>en forma </a:t>
            </a:r>
            <a:r>
              <a:rPr lang="es-ES" sz="1800" dirty="0" smtClean="0">
                <a:latin typeface="Eras Light ITC" pitchFamily="34" charset="0"/>
              </a:rPr>
              <a:t>de papel por las estampas y teatrillos que permitían recrear los espacios soñados.</a:t>
            </a:r>
            <a:endParaRPr lang="es-ES" sz="1800" dirty="0">
              <a:latin typeface="Eras Light ITC" pitchFamily="34" charset="0"/>
            </a:endParaRPr>
          </a:p>
        </p:txBody>
      </p:sp>
      <p:pic>
        <p:nvPicPr>
          <p:cNvPr id="4" name="3 Imagen" descr="20121207_184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3771644" cy="3117969"/>
          </a:xfrm>
          <a:prstGeom prst="rect">
            <a:avLst/>
          </a:prstGeom>
        </p:spPr>
      </p:pic>
      <p:pic>
        <p:nvPicPr>
          <p:cNvPr id="5" name="4 Imagen" descr="20121207_184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564904"/>
            <a:ext cx="4283968" cy="31179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Eras Light ITC" pitchFamily="34" charset="0"/>
              </a:rPr>
              <a:t>Tipos de maqueta</a:t>
            </a:r>
            <a:endParaRPr lang="es-ES" sz="2000" dirty="0">
              <a:latin typeface="Eras Light IT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			</a:t>
            </a:r>
            <a:r>
              <a:rPr lang="es-ES" sz="1800" dirty="0">
                <a:latin typeface="Eras Light ITC" pitchFamily="34" charset="0"/>
              </a:rPr>
              <a:t> </a:t>
            </a:r>
            <a:r>
              <a:rPr lang="es-ES" sz="1800" dirty="0" smtClean="0">
                <a:latin typeface="Eras Light ITC" pitchFamily="34" charset="0"/>
              </a:rPr>
              <a:t>            Topográfica</a:t>
            </a: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		           De terreno, de paisaje y de jardín</a:t>
            </a: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</p:txBody>
      </p:sp>
      <p:pic>
        <p:nvPicPr>
          <p:cNvPr id="8198" name="Picture 6" descr="http://reccomunidad.com/fablabbcnblog/wp-content/uploads/2009/01/img_08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544616" cy="36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3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Eras Light ITC" pitchFamily="34" charset="0"/>
              </a:rPr>
              <a:t>Tipos de maqueta</a:t>
            </a:r>
            <a:endParaRPr lang="es-ES" sz="2000" dirty="0">
              <a:latin typeface="Eras Light IT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68170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			             De edificación</a:t>
            </a: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De urbanismo 					                                   De edificio</a:t>
            </a: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100" dirty="0" smtClean="0">
              <a:latin typeface="Eras Light ITC" pitchFamily="34" charset="0"/>
            </a:endParaRPr>
          </a:p>
          <a:p>
            <a:pPr marL="0" indent="0">
              <a:buNone/>
            </a:pPr>
            <a:r>
              <a:rPr lang="es-ES" sz="1100" dirty="0" smtClean="0">
                <a:latin typeface="Eras Light ITC" pitchFamily="34" charset="0"/>
              </a:rPr>
              <a:t>Maqueta Nueva York			</a:t>
            </a:r>
            <a:r>
              <a:rPr lang="es-ES" sz="1100" dirty="0">
                <a:latin typeface="Eras Light ITC" pitchFamily="34" charset="0"/>
              </a:rPr>
              <a:t> </a:t>
            </a:r>
            <a:r>
              <a:rPr lang="es-ES" sz="1100" dirty="0" smtClean="0">
                <a:latin typeface="Eras Light ITC" pitchFamily="34" charset="0"/>
              </a:rPr>
              <a:t>                Maqueta archivo General </a:t>
            </a:r>
            <a:r>
              <a:rPr lang="es-ES" sz="1100" dirty="0" err="1" smtClean="0">
                <a:latin typeface="Eras Light ITC" pitchFamily="34" charset="0"/>
              </a:rPr>
              <a:t>Reyno</a:t>
            </a:r>
            <a:r>
              <a:rPr lang="es-ES" sz="1100" dirty="0" smtClean="0">
                <a:latin typeface="Eras Light ITC" pitchFamily="34" charset="0"/>
              </a:rPr>
              <a:t> de Navarra, Moneo</a:t>
            </a:r>
          </a:p>
          <a:p>
            <a:pPr marL="0" indent="0">
              <a:buNone/>
            </a:pPr>
            <a:endParaRPr lang="es-ES" sz="1100" dirty="0" smtClean="0">
              <a:latin typeface="Eras Light ITC" pitchFamily="34" charset="0"/>
            </a:endParaRPr>
          </a:p>
        </p:txBody>
      </p:sp>
      <p:pic>
        <p:nvPicPr>
          <p:cNvPr id="9218" name="Picture 2" descr="C:\Users\Albertaco\Desktop\DSC_02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9"/>
          <a:stretch/>
        </p:blipFill>
        <p:spPr bwMode="auto">
          <a:xfrm>
            <a:off x="323528" y="3068959"/>
            <a:ext cx="3960440" cy="31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aquetasederlan.com/uploads/imagenes/medias/gen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96" y="3060131"/>
            <a:ext cx="4251034" cy="31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Eras Light ITC" pitchFamily="34" charset="0"/>
              </a:rPr>
              <a:t>Tipos de maqueta</a:t>
            </a:r>
            <a:endParaRPr lang="es-ES" sz="2000" dirty="0">
              <a:latin typeface="Eras Light IT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574" y="1600200"/>
            <a:ext cx="8849656" cy="53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			                 De edificación</a:t>
            </a: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Eras Light ITC" pitchFamily="34" charset="0"/>
              </a:rPr>
              <a:t>De estructura 					                        De espacio interior</a:t>
            </a: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>
              <a:latin typeface="Eras Light ITC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Eras Light ITC" pitchFamily="34" charset="0"/>
            </a:endParaRPr>
          </a:p>
          <a:p>
            <a:pPr marL="0" indent="0">
              <a:buNone/>
            </a:pPr>
            <a:r>
              <a:rPr lang="es-ES" sz="1100" dirty="0" err="1" smtClean="0">
                <a:latin typeface="Eras Light ITC" pitchFamily="34" charset="0"/>
              </a:rPr>
              <a:t>Pouya</a:t>
            </a:r>
            <a:r>
              <a:rPr lang="es-ES" sz="1100" dirty="0" smtClean="0">
                <a:latin typeface="Eras Light ITC" pitchFamily="34" charset="0"/>
              </a:rPr>
              <a:t> </a:t>
            </a:r>
            <a:r>
              <a:rPr lang="es-ES" sz="1100" dirty="0" err="1" smtClean="0">
                <a:latin typeface="Eras Light ITC" pitchFamily="34" charset="0"/>
              </a:rPr>
              <a:t>Khazaeli</a:t>
            </a:r>
            <a:r>
              <a:rPr lang="es-ES" sz="1100" dirty="0" smtClean="0">
                <a:latin typeface="Eras Light ITC" pitchFamily="34" charset="0"/>
              </a:rPr>
              <a:t>, estructura de bambú		               	    Maqueta de </a:t>
            </a:r>
            <a:r>
              <a:rPr lang="es-ES" sz="1100" dirty="0" err="1" smtClean="0">
                <a:latin typeface="Eras Light ITC" pitchFamily="34" charset="0"/>
              </a:rPr>
              <a:t>loft</a:t>
            </a:r>
            <a:r>
              <a:rPr lang="es-ES" sz="1100" dirty="0" smtClean="0">
                <a:latin typeface="Eras Light ITC" pitchFamily="34" charset="0"/>
              </a:rPr>
              <a:t> </a:t>
            </a:r>
            <a:r>
              <a:rPr lang="es-ES" sz="1100" dirty="0" err="1" smtClean="0">
                <a:latin typeface="Eras Light ITC" pitchFamily="34" charset="0"/>
              </a:rPr>
              <a:t>dieseñado</a:t>
            </a:r>
            <a:r>
              <a:rPr lang="es-ES" sz="1100" dirty="0" smtClean="0">
                <a:latin typeface="Eras Light ITC" pitchFamily="34" charset="0"/>
              </a:rPr>
              <a:t> por Le Corbusier</a:t>
            </a:r>
          </a:p>
        </p:txBody>
      </p:sp>
      <p:pic>
        <p:nvPicPr>
          <p:cNvPr id="10242" name="Picture 2" descr="http://4.bp.blogspot.com/-GDroyx7z930/UHX-SkJO4gI/AAAAAAAAADI/l-tbGMB6Nto/s1600/Proyecto+estructura+de+bambu_Pouya+Khaza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5" y="3066892"/>
            <a:ext cx="4295573" cy="28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4.bp.blogspot.com/_nEZddcafnkk/TB4KFcZacuI/AAAAAAAAUlw/JpvDWRIrcdc/s1600/loft-maque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3"/>
          <a:stretch/>
        </p:blipFill>
        <p:spPr bwMode="auto">
          <a:xfrm>
            <a:off x="4716016" y="3066891"/>
            <a:ext cx="4247245" cy="28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51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627</Words>
  <Application>Microsoft Office PowerPoint</Application>
  <PresentationFormat>Presentación en pantalla (4:3)</PresentationFormat>
  <Paragraphs>90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Urban Games 04</vt:lpstr>
      <vt:lpstr>Maquetas arquitectónicas de la antigüedad (5500 A.C./300 D.C.)</vt:lpstr>
      <vt:lpstr>“Casas de alma” “Casas de los espíritus”</vt:lpstr>
      <vt:lpstr>Presentación de PowerPoint</vt:lpstr>
      <vt:lpstr>Arquitectura de papel</vt:lpstr>
      <vt:lpstr>Presentación de PowerPoint</vt:lpstr>
      <vt:lpstr>Tipos de maqueta</vt:lpstr>
      <vt:lpstr>Tipos de maqueta</vt:lpstr>
      <vt:lpstr>Tipos de maqueta</vt:lpstr>
      <vt:lpstr>Tipos de maqueta</vt:lpstr>
      <vt:lpstr>Presentación de PowerPoint</vt:lpstr>
      <vt:lpstr>Presentación de PowerPoint</vt:lpstr>
      <vt:lpstr>Casa de la lluvia,  Juan Navarro Baldeweg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Albertaco</cp:lastModifiedBy>
  <cp:revision>37</cp:revision>
  <dcterms:created xsi:type="dcterms:W3CDTF">2012-12-07T15:38:35Z</dcterms:created>
  <dcterms:modified xsi:type="dcterms:W3CDTF">2012-12-19T01:49:04Z</dcterms:modified>
</cp:coreProperties>
</file>