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3" r:id="rId3"/>
    <p:sldId id="324" r:id="rId4"/>
    <p:sldId id="32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8" r:id="rId27"/>
    <p:sldId id="280" r:id="rId28"/>
    <p:sldId id="281" r:id="rId29"/>
    <p:sldId id="283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306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4045-0603-4A31-8AF9-E12AE9CDAD08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8A76-984D-4966-8F72-F716ED27F1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F73F-6725-4405-A40D-FC9FFA5CEC4A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F73F-6725-4405-A40D-FC9FFA5CEC4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F73F-6725-4405-A40D-FC9FFA5CEC4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A76-984D-4966-8F72-F716ED27F1B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7763-FAE8-4838-A9C1-1FABDA6F93D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57CC-4E47-4C71-A14C-4F1F82CFF0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2060848"/>
            <a:ext cx="7056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FORMAS  DE  </a:t>
            </a:r>
            <a:r>
              <a:rPr lang="es-ES" sz="4000" dirty="0" smtClean="0"/>
              <a:t>CRECIMIENTO</a:t>
            </a:r>
          </a:p>
          <a:p>
            <a:r>
              <a:rPr lang="es-ES" sz="5400" dirty="0" smtClean="0"/>
              <a:t>                    URBANO</a:t>
            </a:r>
            <a:endParaRPr lang="es-E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92696"/>
            <a:ext cx="75608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/>
              <a:t>CAUSAS  DEL CRECIMIENTO URBANO</a:t>
            </a:r>
            <a:endParaRPr lang="es-ES" sz="2000" u="sng" dirty="0" smtClean="0"/>
          </a:p>
          <a:p>
            <a:endParaRPr lang="es-ES" sz="2000" u="sng" dirty="0" smtClean="0"/>
          </a:p>
          <a:p>
            <a:endParaRPr lang="es-ES" sz="2000" u="sng" dirty="0" smtClean="0"/>
          </a:p>
          <a:p>
            <a:endParaRPr lang="es-ES" sz="2000" dirty="0" smtClean="0"/>
          </a:p>
          <a:p>
            <a:pPr lvl="0"/>
            <a:r>
              <a:rPr lang="es-ES" sz="2000" b="1" dirty="0" smtClean="0"/>
              <a:t>1. Desequilibrios regionales y movimientos migratorios</a:t>
            </a:r>
            <a:endParaRPr lang="es-ES" sz="2000" dirty="0" smtClean="0"/>
          </a:p>
          <a:p>
            <a:r>
              <a:rPr lang="es-ES" sz="2000" dirty="0" smtClean="0"/>
              <a:t> </a:t>
            </a:r>
          </a:p>
          <a:p>
            <a:pPr lvl="0"/>
            <a:r>
              <a:rPr lang="es-ES" sz="2000" b="1" dirty="0" smtClean="0"/>
              <a:t>2. La industrialización</a:t>
            </a:r>
          </a:p>
          <a:p>
            <a:endParaRPr lang="es-ES" sz="2000" dirty="0" smtClean="0"/>
          </a:p>
          <a:p>
            <a:pPr lvl="0"/>
            <a:r>
              <a:rPr lang="es-ES" sz="2000" b="1" dirty="0" smtClean="0"/>
              <a:t>3. El mercado del suelo</a:t>
            </a:r>
          </a:p>
          <a:p>
            <a:pPr lvl="0"/>
            <a:endParaRPr lang="es-ES" sz="2000" dirty="0" smtClean="0"/>
          </a:p>
          <a:p>
            <a:pPr lvl="0"/>
            <a:r>
              <a:rPr lang="es-ES" sz="2000" b="1" dirty="0" smtClean="0"/>
              <a:t>4. Políticas de fomento y planificación</a:t>
            </a:r>
          </a:p>
          <a:p>
            <a:pPr lvl="0"/>
            <a:endParaRPr lang="es-ES" sz="2000" dirty="0" smtClean="0"/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PRINCIPALES INNOVACIONES DEFINITORIAS: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nueva</a:t>
            </a:r>
            <a:r>
              <a:rPr lang="en-US" sz="2000" dirty="0" smtClean="0"/>
              <a:t> idea de ciudad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nueva</a:t>
            </a:r>
            <a:r>
              <a:rPr lang="en-US" sz="2000" dirty="0" smtClean="0"/>
              <a:t> </a:t>
            </a:r>
            <a:r>
              <a:rPr lang="en-US" sz="2000" dirty="0" err="1" smtClean="0"/>
              <a:t>actitud</a:t>
            </a:r>
            <a:r>
              <a:rPr lang="en-US" sz="2000" dirty="0" smtClean="0"/>
              <a:t> </a:t>
            </a:r>
            <a:r>
              <a:rPr lang="en-US" sz="2000" dirty="0" err="1" smtClean="0"/>
              <a:t>metodologica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Nuevos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instrumentos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teoria</a:t>
            </a:r>
            <a:endParaRPr lang="en-US" sz="2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5">
                    <a:lumMod val="75000"/>
                  </a:schemeClr>
                </a:solidFill>
              </a:rPr>
              <a:t>ENSANCHE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2016224" cy="11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732240" y="21328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CONSTRUCCIÓN DE LA GRAN VIA DE BARCELONA</a:t>
            </a:r>
            <a:endParaRPr lang="es-E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852936"/>
            <a:ext cx="1798315" cy="17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804248" y="47251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TEORIA GENERAL DE LA URBANIZACIÓN. ILDEFONSO CERDÁ</a:t>
            </a:r>
            <a:endParaRPr lang="es-E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648072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CARACTERISTICAS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doble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caracter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err="1" smtClean="0"/>
              <a:t>actuación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pública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define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ordenacion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err="1" smtClean="0"/>
              <a:t>actuaciones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privadas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se </a:t>
            </a:r>
            <a:r>
              <a:rPr lang="en-US" sz="2000" dirty="0" err="1" smtClean="0"/>
              <a:t>ajustan</a:t>
            </a:r>
            <a:r>
              <a:rPr lang="en-US" sz="2000" dirty="0" smtClean="0"/>
              <a:t> a la </a:t>
            </a:r>
            <a:r>
              <a:rPr lang="en-US" sz="2000" dirty="0" err="1" smtClean="0"/>
              <a:t>ordenacion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principios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teoricos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 err="1" smtClean="0"/>
              <a:t>edificatorio</a:t>
            </a:r>
            <a:r>
              <a:rPr lang="en-US" sz="2000" dirty="0" smtClean="0"/>
              <a:t> </a:t>
            </a:r>
            <a:r>
              <a:rPr lang="en-US" sz="2000" dirty="0" err="1" smtClean="0"/>
              <a:t>complejo</a:t>
            </a:r>
            <a:r>
              <a:rPr lang="en-US" sz="2000" dirty="0" smtClean="0"/>
              <a:t> – </a:t>
            </a:r>
            <a:r>
              <a:rPr lang="en-US" sz="2000" dirty="0" err="1" smtClean="0"/>
              <a:t>repeticion</a:t>
            </a:r>
            <a:r>
              <a:rPr lang="en-US" sz="2000" dirty="0" smtClean="0"/>
              <a:t> de </a:t>
            </a:r>
            <a:r>
              <a:rPr lang="en-US" sz="2000" dirty="0" err="1" smtClean="0"/>
              <a:t>tipo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ordenacion</a:t>
            </a:r>
            <a:r>
              <a:rPr lang="en-US" sz="2000" dirty="0" smtClean="0"/>
              <a:t> en </a:t>
            </a:r>
            <a:r>
              <a:rPr lang="en-US" sz="2000" dirty="0" err="1" smtClean="0"/>
              <a:t>malla</a:t>
            </a:r>
            <a:r>
              <a:rPr lang="en-US" sz="2000" dirty="0" smtClean="0"/>
              <a:t> –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geometricos</a:t>
            </a:r>
            <a:r>
              <a:rPr lang="en-US" sz="2000" dirty="0" smtClean="0"/>
              <a:t> de </a:t>
            </a:r>
            <a:r>
              <a:rPr lang="en-US" sz="2000" dirty="0" err="1" smtClean="0"/>
              <a:t>ocupacion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procesos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formacion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parcelacion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urbanizacion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edificacion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lvl="3"/>
            <a:endParaRPr lang="en-US" sz="2000" dirty="0" smtClean="0"/>
          </a:p>
          <a:p>
            <a:pPr lvl="3"/>
            <a:endParaRPr lang="en-US" sz="2000" dirty="0"/>
          </a:p>
          <a:p>
            <a:pPr lvl="3"/>
            <a:endParaRPr lang="en-US" sz="2000" dirty="0" smtClean="0"/>
          </a:p>
          <a:p>
            <a:pPr lvl="3"/>
            <a:endParaRPr lang="en-US" sz="2000" dirty="0"/>
          </a:p>
          <a:p>
            <a:pPr lvl="3"/>
            <a:endParaRPr lang="es-ES" sz="2000" dirty="0" smtClean="0"/>
          </a:p>
          <a:p>
            <a:pPr lvl="3"/>
            <a:endParaRPr lang="en-US" sz="2000" dirty="0"/>
          </a:p>
          <a:p>
            <a:pPr lvl="3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44216" cy="29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76256" y="32129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SANTIAGO DE CHILE. CIUDAD COLONIAL</a:t>
            </a:r>
            <a:endParaRPr lang="es-E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33056"/>
            <a:ext cx="1944216" cy="132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948264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ENSANCHE MAZARINO.</a:t>
            </a:r>
          </a:p>
          <a:p>
            <a:r>
              <a:rPr lang="es-ES" sz="1200" dirty="0" smtClean="0"/>
              <a:t>AIX-EN-PROVENCE</a:t>
            </a:r>
            <a:endParaRPr lang="es-E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EJEMPLOS</a:t>
            </a:r>
            <a:endParaRPr lang="es-ES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Barcelona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 </a:t>
            </a:r>
            <a:r>
              <a:rPr lang="en-US" sz="2000" dirty="0" err="1" smtClean="0"/>
              <a:t>utilización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</a:t>
            </a:r>
            <a:r>
              <a:rPr lang="en-US" sz="2000" dirty="0" err="1" smtClean="0"/>
              <a:t>Cerdá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alineaciones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manzanas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generadores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parcelacion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organizacion</a:t>
            </a:r>
            <a:r>
              <a:rPr lang="en-US" sz="2000" dirty="0" smtClean="0"/>
              <a:t> </a:t>
            </a:r>
            <a:r>
              <a:rPr lang="en-US" sz="2000" dirty="0" err="1" smtClean="0"/>
              <a:t>cerrada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edificacion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homogeneidad</a:t>
            </a:r>
            <a:r>
              <a:rPr lang="en-US" sz="2000" dirty="0" smtClean="0"/>
              <a:t> </a:t>
            </a:r>
            <a:r>
              <a:rPr lang="en-US" sz="2000" dirty="0" err="1" smtClean="0"/>
              <a:t>tipologica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mantenimiento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antiguas</a:t>
            </a:r>
            <a:r>
              <a:rPr lang="en-US" sz="2000" dirty="0" smtClean="0"/>
              <a:t> </a:t>
            </a:r>
            <a:r>
              <a:rPr lang="en-US" sz="2000" dirty="0" err="1" smtClean="0"/>
              <a:t>vias</a:t>
            </a:r>
            <a:r>
              <a:rPr lang="en-US" sz="2000" dirty="0" smtClean="0"/>
              <a:t> y </a:t>
            </a:r>
            <a:r>
              <a:rPr lang="en-US" sz="2000" dirty="0" err="1" smtClean="0"/>
              <a:t>tejidos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procesos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transformacion</a:t>
            </a:r>
            <a:r>
              <a:rPr lang="en-US" sz="2000" dirty="0" smtClean="0"/>
              <a:t> en </a:t>
            </a:r>
            <a:r>
              <a:rPr lang="en-US" sz="2000" dirty="0" err="1" smtClean="0"/>
              <a:t>posicion</a:t>
            </a:r>
            <a:r>
              <a:rPr lang="en-US" sz="2000" dirty="0" smtClean="0"/>
              <a:t>, </a:t>
            </a:r>
            <a:r>
              <a:rPr lang="en-US" sz="2000" dirty="0" err="1" smtClean="0"/>
              <a:t>densificacion</a:t>
            </a:r>
            <a:r>
              <a:rPr lang="en-US" sz="2000" dirty="0" smtClean="0"/>
              <a:t>, </a:t>
            </a:r>
            <a:r>
              <a:rPr lang="en-US" sz="2000" dirty="0" err="1" smtClean="0"/>
              <a:t>tipologia</a:t>
            </a:r>
            <a:r>
              <a:rPr lang="en-US" sz="2000" dirty="0" smtClean="0"/>
              <a:t> 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5050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868144" y="220486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PROYECTO DE ENSANCHE CERDÁ</a:t>
            </a:r>
            <a:endParaRPr lang="es-E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902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940152" y="501317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MODELO GEOMÉTRICO CERDÁ</a:t>
            </a:r>
            <a:endParaRPr lang="es-E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2592288" cy="158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940152" y="58772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EDIFICACIÓN DE MANZANAS SEGÚN EL PROYECTO CERDÁ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3933056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TRAMA CERDÁ</a:t>
            </a:r>
            <a:endParaRPr lang="es-E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EJEMPLOS</a:t>
            </a:r>
            <a:endParaRPr lang="es-ES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Sabadell</a:t>
            </a:r>
          </a:p>
          <a:p>
            <a:endParaRPr lang="en-US" sz="2000" dirty="0" smtClean="0"/>
          </a:p>
          <a:p>
            <a:r>
              <a:rPr lang="en-US" sz="2000" dirty="0" smtClean="0"/>
              <a:t>1. </a:t>
            </a:r>
            <a:r>
              <a:rPr lang="en-US" sz="2000" b="1" dirty="0" smtClean="0"/>
              <a:t>Francisco Daniel Molina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influido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Cerda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objetivos</a:t>
            </a:r>
            <a:r>
              <a:rPr lang="en-US" sz="2000" dirty="0" smtClean="0"/>
              <a:t> de </a:t>
            </a:r>
            <a:r>
              <a:rPr lang="en-US" sz="2000" dirty="0" err="1" smtClean="0"/>
              <a:t>racionalizacion</a:t>
            </a:r>
            <a:r>
              <a:rPr lang="en-US" sz="2000" dirty="0" smtClean="0"/>
              <a:t> del </a:t>
            </a:r>
            <a:r>
              <a:rPr lang="en-US" sz="2000" dirty="0" err="1" smtClean="0"/>
              <a:t>trafico</a:t>
            </a:r>
            <a:r>
              <a:rPr lang="en-US" sz="2000" dirty="0" smtClean="0"/>
              <a:t> y de </a:t>
            </a:r>
            <a:r>
              <a:rPr lang="en-US" sz="2000" dirty="0" err="1" smtClean="0"/>
              <a:t>nucleizacion</a:t>
            </a:r>
            <a:r>
              <a:rPr lang="en-US" sz="2000" dirty="0" smtClean="0"/>
              <a:t> de la ciudad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alternativa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nueva</a:t>
            </a:r>
            <a:r>
              <a:rPr lang="en-US" sz="2000" dirty="0" smtClean="0"/>
              <a:t> ciudad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yuxtapone</a:t>
            </a:r>
            <a:r>
              <a:rPr lang="en-US" sz="2000" dirty="0" smtClean="0"/>
              <a:t> al </a:t>
            </a:r>
            <a:r>
              <a:rPr lang="en-US" sz="2000" dirty="0" err="1" smtClean="0"/>
              <a:t>casco</a:t>
            </a:r>
            <a:r>
              <a:rPr lang="en-US" sz="2000" dirty="0" smtClean="0"/>
              <a:t> </a:t>
            </a:r>
            <a:r>
              <a:rPr lang="en-US" sz="2000" dirty="0" err="1" smtClean="0"/>
              <a:t>antiguo</a:t>
            </a:r>
            <a:r>
              <a:rPr lang="en-US" sz="2000" dirty="0" smtClean="0"/>
              <a:t> </a:t>
            </a:r>
            <a:r>
              <a:rPr lang="en-US" sz="2000" dirty="0" err="1" smtClean="0"/>
              <a:t>sino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lo </a:t>
            </a:r>
            <a:r>
              <a:rPr lang="en-US" sz="2000" dirty="0" err="1" smtClean="0"/>
              <a:t>incorpora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2. </a:t>
            </a:r>
            <a:r>
              <a:rPr lang="en-US" sz="2000" b="1" dirty="0" smtClean="0"/>
              <a:t>Miguel-</a:t>
            </a:r>
            <a:r>
              <a:rPr lang="en-US" sz="2000" b="1" dirty="0" err="1" smtClean="0"/>
              <a:t>Pascual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recoge</a:t>
            </a:r>
            <a:r>
              <a:rPr lang="en-US" sz="2000" dirty="0" smtClean="0"/>
              <a:t> a la </a:t>
            </a:r>
            <a:r>
              <a:rPr lang="en-US" sz="2000" dirty="0" err="1" smtClean="0"/>
              <a:t>propuesta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cuadricula</a:t>
            </a:r>
            <a:r>
              <a:rPr lang="en-US" sz="2000" dirty="0" smtClean="0"/>
              <a:t> a </a:t>
            </a:r>
            <a:r>
              <a:rPr lang="en-US" sz="2000" dirty="0" err="1" smtClean="0"/>
              <a:t>cuya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continuidad</a:t>
            </a:r>
            <a:r>
              <a:rPr lang="en-US" sz="2000" dirty="0" smtClean="0"/>
              <a:t> con el </a:t>
            </a:r>
            <a:r>
              <a:rPr lang="en-US" sz="2000" dirty="0" err="1" smtClean="0"/>
              <a:t>asentaminto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</a:t>
            </a:r>
            <a:r>
              <a:rPr lang="en-US" sz="2000" dirty="0" smtClean="0"/>
              <a:t> reduce los </a:t>
            </a:r>
            <a:r>
              <a:rPr lang="en-US" sz="2000" dirty="0" err="1" smtClean="0"/>
              <a:t>objetivos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ordenacion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/>
            <a:endParaRPr lang="es-ES" sz="2000" dirty="0" smtClean="0"/>
          </a:p>
          <a:p>
            <a:pPr marL="342900" indent="-342900"/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505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486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56176" y="278092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PROYECTO MOLINA .</a:t>
            </a:r>
          </a:p>
          <a:p>
            <a:r>
              <a:rPr lang="es-ES" sz="1200" dirty="0" smtClean="0"/>
              <a:t>SABADELL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59492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UTILIZACIÓN INDUSTRIAL DEL ENSANCHE</a:t>
            </a:r>
            <a:endParaRPr lang="es-E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56886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Mataro</a:t>
            </a:r>
            <a:endParaRPr lang="en-US" sz="2000" b="1" u="sng" dirty="0" smtClean="0"/>
          </a:p>
          <a:p>
            <a:endParaRPr lang="en-US" sz="2000" u="sng" dirty="0" smtClean="0"/>
          </a:p>
          <a:p>
            <a:pPr marL="342900" indent="-342900"/>
            <a:r>
              <a:rPr lang="en-US" sz="2000" b="1" dirty="0" err="1" smtClean="0"/>
              <a:t>Caba</a:t>
            </a:r>
            <a:r>
              <a:rPr lang="es-ES" sz="2000" b="1" dirty="0" err="1" smtClean="0"/>
              <a:t>ñes</a:t>
            </a:r>
            <a:r>
              <a:rPr lang="es-ES" sz="2000" b="1" dirty="0" smtClean="0"/>
              <a:t> y </a:t>
            </a:r>
            <a:r>
              <a:rPr lang="es-ES" sz="2000" b="1" dirty="0" err="1" smtClean="0"/>
              <a:t>Palau</a:t>
            </a:r>
            <a:endParaRPr lang="es-ES" sz="2000" b="1" dirty="0" smtClean="0"/>
          </a:p>
          <a:p>
            <a:pPr marL="342900" indent="-342900"/>
            <a:endParaRPr lang="es-ES" sz="2000" dirty="0" smtClean="0"/>
          </a:p>
          <a:p>
            <a:pPr marL="88900" indent="-88900">
              <a:buFont typeface="Arial" pitchFamily="34" charset="0"/>
              <a:buChar char="•"/>
            </a:pPr>
            <a:r>
              <a:rPr lang="es-ES" sz="2000" dirty="0" smtClean="0"/>
              <a:t> objetivo de fomento del crecimiento y principio de continuidad con el asentamiento existente </a:t>
            </a:r>
          </a:p>
          <a:p>
            <a:pPr marL="88900" indent="-88900">
              <a:buFont typeface="Arial" pitchFamily="34" charset="0"/>
              <a:buChar char="•"/>
            </a:pPr>
            <a:endParaRPr lang="es-ES" sz="2000" dirty="0" smtClean="0"/>
          </a:p>
          <a:p>
            <a:pPr marL="88900" indent="-88900">
              <a:buFont typeface="Arial" pitchFamily="34" charset="0"/>
              <a:buChar char="•"/>
            </a:pPr>
            <a:r>
              <a:rPr lang="es-ES" sz="2000" dirty="0" smtClean="0"/>
              <a:t> sacrificio de la regularidad de la cuadricula </a:t>
            </a:r>
          </a:p>
          <a:p>
            <a:pPr marL="88900" indent="-88900">
              <a:buFont typeface="Arial" pitchFamily="34" charset="0"/>
              <a:buChar char="•"/>
            </a:pPr>
            <a:endParaRPr lang="es-ES" sz="2000" dirty="0" smtClean="0"/>
          </a:p>
          <a:p>
            <a:pPr marL="88900" indent="-88900">
              <a:buFont typeface="Arial" pitchFamily="34" charset="0"/>
              <a:buChar char="•"/>
            </a:pPr>
            <a:r>
              <a:rPr lang="es-ES" sz="2000" dirty="0" smtClean="0"/>
              <a:t> mantenimiento de la tipología residencial tradicional pero con apertura a otros </a:t>
            </a:r>
            <a:r>
              <a:rPr lang="es-ES" sz="2000" dirty="0" smtClean="0"/>
              <a:t>tipos</a:t>
            </a:r>
          </a:p>
          <a:p>
            <a:pPr marL="88900" indent="-88900">
              <a:buFont typeface="Arial" pitchFamily="34" charset="0"/>
              <a:buChar char="•"/>
            </a:pPr>
            <a:endParaRPr lang="es-ES" sz="2000" dirty="0" smtClean="0"/>
          </a:p>
          <a:p>
            <a:pPr marL="88900" indent="-88900">
              <a:buFont typeface="Arial" pitchFamily="34" charset="0"/>
              <a:buChar char="•"/>
            </a:pPr>
            <a:r>
              <a:rPr lang="es-ES" sz="2000" dirty="0" smtClean="0"/>
              <a:t>TIPOLOGÍAS PREDOMINANTES: Edificación plurifamiliar y tipo Torre.</a:t>
            </a:r>
          </a:p>
          <a:p>
            <a:pPr marL="88900" indent="-88900">
              <a:buFont typeface="Arial" pitchFamily="34" charset="0"/>
              <a:buChar char="•"/>
            </a:pPr>
            <a:endParaRPr lang="es-ES" sz="2000" dirty="0" smtClean="0"/>
          </a:p>
          <a:p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4860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197046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084168" y="371703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PARCELACIÓN SEGÚN P.CABAÑES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0232" y="62373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PROYECTO CABAÑES Y PALAU-MATARÓ</a:t>
            </a:r>
            <a:endParaRPr lang="es-E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EJEMPLOS</a:t>
            </a:r>
            <a:endParaRPr lang="es-ES" sz="2000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41481"/>
          <a:stretch>
            <a:fillRect/>
          </a:stretch>
        </p:blipFill>
        <p:spPr bwMode="auto">
          <a:xfrm>
            <a:off x="683568" y="4653136"/>
            <a:ext cx="7498035" cy="132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824" y="116632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SUBURBANO</a:t>
            </a:r>
            <a:endParaRPr lang="es-E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 </a:t>
            </a:r>
            <a:r>
              <a:rPr lang="en-US" sz="2000" dirty="0" err="1" smtClean="0"/>
              <a:t>crecimiento</a:t>
            </a:r>
            <a:r>
              <a:rPr lang="en-US" sz="2000" dirty="0" smtClean="0"/>
              <a:t> </a:t>
            </a:r>
            <a:r>
              <a:rPr lang="en-US" sz="2000" dirty="0" err="1" smtClean="0"/>
              <a:t>suburbano</a:t>
            </a:r>
            <a:r>
              <a:rPr lang="en-US" sz="2000" dirty="0" smtClean="0"/>
              <a:t>  - </a:t>
            </a:r>
            <a:r>
              <a:rPr lang="en-US" sz="2000" dirty="0" err="1" smtClean="0"/>
              <a:t>soporte</a:t>
            </a:r>
            <a:r>
              <a:rPr lang="en-US" sz="2000" dirty="0" smtClean="0"/>
              <a:t> de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 </a:t>
            </a:r>
            <a:r>
              <a:rPr lang="en-US" sz="2000" dirty="0" err="1" smtClean="0"/>
              <a:t>formas</a:t>
            </a:r>
            <a:r>
              <a:rPr lang="en-US" sz="2000" dirty="0" smtClean="0"/>
              <a:t> de </a:t>
            </a:r>
            <a:r>
              <a:rPr lang="en-US" sz="2000" dirty="0" err="1" smtClean="0"/>
              <a:t>crecimiento</a:t>
            </a:r>
            <a:r>
              <a:rPr lang="en-US" sz="2000" dirty="0" smtClean="0"/>
              <a:t> </a:t>
            </a:r>
            <a:r>
              <a:rPr lang="en-US" sz="2000" dirty="0" err="1" smtClean="0"/>
              <a:t>urbano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Del </a:t>
            </a:r>
            <a:r>
              <a:rPr lang="en-US" sz="2000" b="1" dirty="0" err="1" smtClean="0"/>
              <a:t>crecimiento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nucleos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rurales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ciudades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jardin</a:t>
            </a: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Del </a:t>
            </a:r>
            <a:r>
              <a:rPr lang="en-US" sz="2000" b="1" dirty="0" err="1" smtClean="0"/>
              <a:t>crecimiento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industrias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suburbanas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Del </a:t>
            </a:r>
            <a:r>
              <a:rPr lang="en-US" sz="2000" b="1" dirty="0" err="1" smtClean="0"/>
              <a:t>crecimiento</a:t>
            </a:r>
            <a:r>
              <a:rPr lang="en-US" sz="2000" b="1" dirty="0" smtClean="0"/>
              <a:t> de pueblos </a:t>
            </a:r>
            <a:r>
              <a:rPr lang="en-US" sz="2000" b="1" dirty="0" err="1" smtClean="0"/>
              <a:t>turisticos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/>
            <a:r>
              <a:rPr lang="en-US" sz="2000" dirty="0" err="1" smtClean="0"/>
              <a:t>Progreso</a:t>
            </a:r>
            <a:r>
              <a:rPr lang="en-US" sz="2000" dirty="0" smtClean="0"/>
              <a:t> de </a:t>
            </a:r>
            <a:r>
              <a:rPr lang="en-US" sz="2000" dirty="0" err="1" smtClean="0"/>
              <a:t>formacion</a:t>
            </a:r>
            <a:r>
              <a:rPr lang="en-US" sz="2000" dirty="0" smtClean="0"/>
              <a:t>: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urbanizacion</a:t>
            </a:r>
            <a:r>
              <a:rPr lang="en-US" sz="2000" dirty="0" smtClean="0"/>
              <a:t> – </a:t>
            </a:r>
            <a:r>
              <a:rPr lang="en-US" sz="2000" dirty="0" err="1" smtClean="0"/>
              <a:t>parcelacion</a:t>
            </a:r>
            <a:r>
              <a:rPr lang="en-US" sz="2000" dirty="0" smtClean="0"/>
              <a:t> – </a:t>
            </a:r>
            <a:r>
              <a:rPr lang="en-US" sz="2000" dirty="0" err="1" smtClean="0"/>
              <a:t>edificacion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TIPOLOGÍAS PREDOMINANTES: Edificación </a:t>
            </a:r>
            <a:r>
              <a:rPr lang="en-US" sz="2000" dirty="0" err="1" smtClean="0"/>
              <a:t>unifamiliar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342900" indent="-34290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60212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NUCLEO RURAL EN ZONA DE REGADÍO</a:t>
            </a:r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347864" y="59916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NUCLEO RURAL EN ZONAS DE UTILIZACIÓN AGRÍCOLA INTENSIVA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602128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NÚCLEOS TURÍSTICOS</a:t>
            </a:r>
            <a:endParaRPr lang="es-E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se produce </a:t>
            </a:r>
            <a:r>
              <a:rPr lang="en-US" sz="2000" dirty="0" err="1" smtClean="0"/>
              <a:t>fuera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mecanismos</a:t>
            </a:r>
            <a:r>
              <a:rPr lang="en-US" sz="2000" dirty="0" smtClean="0"/>
              <a:t> </a:t>
            </a:r>
            <a:r>
              <a:rPr lang="en-US" sz="2000" dirty="0" err="1" smtClean="0"/>
              <a:t>establecidos</a:t>
            </a:r>
            <a:r>
              <a:rPr lang="en-US" sz="2000" dirty="0" smtClean="0"/>
              <a:t> en la ciudad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caracteristicas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: </a:t>
            </a:r>
            <a:r>
              <a:rPr lang="en-US" sz="2000" dirty="0" err="1" smtClean="0"/>
              <a:t>ilegalidad</a:t>
            </a:r>
            <a:r>
              <a:rPr lang="en-US" sz="2000" dirty="0" smtClean="0"/>
              <a:t>, </a:t>
            </a:r>
            <a:r>
              <a:rPr lang="en-US" sz="2000" dirty="0" err="1" smtClean="0"/>
              <a:t>autoconstruccion</a:t>
            </a:r>
            <a:r>
              <a:rPr lang="en-US" sz="2000" dirty="0" smtClean="0"/>
              <a:t>,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urbanizacion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crecimiento</a:t>
            </a:r>
            <a:r>
              <a:rPr lang="en-US" sz="2000" dirty="0" smtClean="0"/>
              <a:t>: </a:t>
            </a:r>
          </a:p>
          <a:p>
            <a:pPr marL="2420938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parcelacion</a:t>
            </a:r>
            <a:r>
              <a:rPr lang="en-US" sz="2000" dirty="0" smtClean="0"/>
              <a:t> </a:t>
            </a:r>
          </a:p>
          <a:p>
            <a:pPr marL="2420938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edificacion</a:t>
            </a:r>
            <a:r>
              <a:rPr lang="en-US" sz="2000" dirty="0" smtClean="0"/>
              <a:t> </a:t>
            </a:r>
          </a:p>
          <a:p>
            <a:pPr marL="2420938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urbanizacion</a:t>
            </a:r>
            <a:endParaRPr lang="en-US" sz="2000" dirty="0" smtClean="0"/>
          </a:p>
          <a:p>
            <a:endParaRPr lang="es-E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60648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MARGINAL</a:t>
            </a:r>
            <a:endParaRPr lang="es-E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368152" cy="564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092280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PROCESO DE CONSTRUCCION DEL BARRIO DE VISTALEGRE</a:t>
            </a:r>
            <a:endParaRPr lang="es-E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94692"/>
            <a:ext cx="65527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PRINCIPIOS INTERPRETATIVOS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 idea del </a:t>
            </a:r>
            <a:r>
              <a:rPr lang="en-US" sz="2000" dirty="0" err="1" smtClean="0"/>
              <a:t>crecimiento</a:t>
            </a:r>
            <a:r>
              <a:rPr lang="en-US" sz="2000" dirty="0" smtClean="0"/>
              <a:t>  </a:t>
            </a:r>
            <a:r>
              <a:rPr lang="en-US" sz="2000" b="1" dirty="0" err="1" smtClean="0"/>
              <a:t>espontaneo</a:t>
            </a:r>
            <a:r>
              <a:rPr lang="en-US" sz="2000" b="1" dirty="0" smtClean="0"/>
              <a:t> </a:t>
            </a:r>
            <a:r>
              <a:rPr lang="en-US" sz="2000" dirty="0" smtClean="0"/>
              <a:t>o </a:t>
            </a:r>
            <a:r>
              <a:rPr lang="en-US" sz="2000" b="1" dirty="0" smtClean="0"/>
              <a:t>no </a:t>
            </a:r>
            <a:r>
              <a:rPr lang="en-US" sz="2000" b="1" dirty="0" err="1" smtClean="0"/>
              <a:t>controlado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 idea de la </a:t>
            </a:r>
            <a:r>
              <a:rPr lang="en-US" sz="2000" b="1" dirty="0" err="1" smtClean="0"/>
              <a:t>precariedad</a:t>
            </a:r>
            <a:r>
              <a:rPr lang="en-US" sz="2000" dirty="0" smtClean="0"/>
              <a:t> y </a:t>
            </a:r>
            <a:r>
              <a:rPr lang="en-US" sz="2000" b="1" dirty="0" err="1" smtClean="0"/>
              <a:t>subintegracion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/>
              <a:t>la idea de </a:t>
            </a:r>
            <a:r>
              <a:rPr lang="en-US" sz="2000" b="1" dirty="0" err="1" smtClean="0"/>
              <a:t>autoconstruccion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/>
              <a:t>la idea la de </a:t>
            </a:r>
            <a:r>
              <a:rPr lang="en-US" sz="2000" b="1" dirty="0" err="1" smtClean="0"/>
              <a:t>marginalidad</a:t>
            </a:r>
            <a:r>
              <a:rPr lang="en-US" sz="2000" dirty="0" smtClean="0"/>
              <a:t> social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/>
            <a:r>
              <a:rPr lang="en-US" sz="2000" u="sng" dirty="0" smtClean="0"/>
              <a:t> </a:t>
            </a:r>
          </a:p>
          <a:p>
            <a:pPr marL="342900" indent="-342900"/>
            <a:endParaRPr lang="en-US" sz="2000" u="sng" dirty="0" smtClean="0"/>
          </a:p>
          <a:p>
            <a:pPr marL="342900" indent="-342900"/>
            <a:r>
              <a:rPr lang="en-US" sz="2000" u="sng" dirty="0" smtClean="0"/>
              <a:t>TIPOS DE EVOLUCION SEGUN LA INTERVENCION PROPUESTA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/>
              <a:t>Congelacion</a:t>
            </a:r>
            <a:r>
              <a:rPr lang="en-US" sz="2000" b="1" dirty="0" smtClean="0"/>
              <a:t> del barrio</a:t>
            </a:r>
          </a:p>
          <a:p>
            <a:pPr marL="342900" indent="-342900"/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/>
              <a:t>Remodelacion</a:t>
            </a:r>
            <a:r>
              <a:rPr lang="en-US" sz="2000" b="1" dirty="0" smtClean="0"/>
              <a:t> del barrio</a:t>
            </a:r>
          </a:p>
          <a:p>
            <a:pPr marL="342900" indent="-342900"/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/>
              <a:t>Desarrollo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evolutivo</a:t>
            </a:r>
            <a:r>
              <a:rPr lang="en-US" sz="2000" b="1" dirty="0" smtClean="0"/>
              <a:t> del barrio</a:t>
            </a:r>
          </a:p>
          <a:p>
            <a:pPr marL="342900" indent="-342900"/>
            <a:endParaRPr lang="en-US" sz="2000" dirty="0" smtClean="0"/>
          </a:p>
          <a:p>
            <a:pPr>
              <a:tabLst>
                <a:tab pos="266700" algn="l"/>
              </a:tabLst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tabLst>
                <a:tab pos="266700" algn="l"/>
              </a:tabLst>
            </a:pPr>
            <a:endParaRPr lang="en-US" sz="2000" dirty="0" smtClean="0"/>
          </a:p>
          <a:p>
            <a:pPr marL="342900" indent="-342900"/>
            <a:r>
              <a:rPr lang="en-US" sz="2000" dirty="0" smtClean="0"/>
              <a:t>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2095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208"/>
            <a:ext cx="2095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588224" y="3501008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REMODELACION DEL BARRIO. CAMBIO DEL TIPO EDIFICATORIO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732240" y="47971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BARRIO DE BALLBONA (CONGELADO)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660232" y="5949280"/>
            <a:ext cx="266429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REMODELACION CON ANEXION DE SUELO PRÓXIMO</a:t>
            </a:r>
            <a:endParaRPr lang="es-E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EJEMPLOS</a:t>
            </a:r>
            <a:endParaRPr lang="es-E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BARCELONA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formacion</a:t>
            </a:r>
            <a:r>
              <a:rPr lang="en-US" sz="2000" dirty="0" smtClean="0"/>
              <a:t> de los barrios </a:t>
            </a:r>
            <a:r>
              <a:rPr lang="en-US" sz="2000" dirty="0" err="1" smtClean="0"/>
              <a:t>correas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Barrios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subproducto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parcelaciones</a:t>
            </a:r>
            <a:endParaRPr lang="en-US" sz="20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Barrios </a:t>
            </a:r>
            <a:r>
              <a:rPr lang="en-US" sz="2000" dirty="0" err="1" smtClean="0"/>
              <a:t>dependiendes</a:t>
            </a:r>
            <a:r>
              <a:rPr lang="en-US" sz="2000" dirty="0" smtClean="0"/>
              <a:t> de Barcelona – no </a:t>
            </a:r>
            <a:r>
              <a:rPr lang="en-US" sz="2000" dirty="0" err="1" smtClean="0"/>
              <a:t>alcanzan</a:t>
            </a:r>
            <a:r>
              <a:rPr lang="en-US" sz="2000" dirty="0" smtClean="0"/>
              <a:t> el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urbano</a:t>
            </a:r>
            <a:endParaRPr lang="en-US" sz="20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Barrios </a:t>
            </a:r>
            <a:r>
              <a:rPr lang="en-US" sz="2000" dirty="0" err="1" smtClean="0"/>
              <a:t>dependiendes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nucleos</a:t>
            </a:r>
            <a:r>
              <a:rPr lang="en-US" sz="2000" dirty="0" smtClean="0"/>
              <a:t> </a:t>
            </a:r>
            <a:r>
              <a:rPr lang="en-US" sz="2000" dirty="0" err="1" smtClean="0"/>
              <a:t>comarcales</a:t>
            </a:r>
            <a:endParaRPr lang="en-US" sz="20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Barrios </a:t>
            </a:r>
            <a:r>
              <a:rPr lang="en-US" sz="2000" dirty="0" err="1" smtClean="0"/>
              <a:t>aisladas</a:t>
            </a:r>
            <a:r>
              <a:rPr lang="en-US" sz="2000" dirty="0" smtClean="0"/>
              <a:t> en la </a:t>
            </a:r>
            <a:r>
              <a:rPr lang="en-US" sz="2000" dirty="0" err="1" smtClean="0"/>
              <a:t>comarca</a:t>
            </a:r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r>
              <a:rPr lang="en-US" sz="2000" dirty="0" smtClean="0"/>
              <a:t>LIMA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err="1" smtClean="0"/>
              <a:t>invasiones</a:t>
            </a:r>
            <a:r>
              <a:rPr lang="en-US" sz="2000" dirty="0" smtClean="0"/>
              <a:t> del </a:t>
            </a:r>
            <a:r>
              <a:rPr lang="en-US" sz="2000" dirty="0" err="1" smtClean="0"/>
              <a:t>suelo</a:t>
            </a:r>
            <a:r>
              <a:rPr lang="en-US" sz="2000" dirty="0" smtClean="0"/>
              <a:t> </a:t>
            </a:r>
            <a:r>
              <a:rPr lang="en-US" sz="2000" dirty="0" err="1" smtClean="0"/>
              <a:t>rustico</a:t>
            </a:r>
            <a:r>
              <a:rPr lang="en-US" sz="2000" dirty="0" smtClean="0"/>
              <a:t> en </a:t>
            </a:r>
            <a:r>
              <a:rPr lang="en-US" sz="2000" dirty="0" err="1" smtClean="0"/>
              <a:t>valles</a:t>
            </a:r>
            <a:r>
              <a:rPr lang="en-US" sz="2000" dirty="0" smtClean="0"/>
              <a:t> de </a:t>
            </a:r>
            <a:r>
              <a:rPr lang="en-US" sz="2000" dirty="0" err="1" smtClean="0"/>
              <a:t>poco</a:t>
            </a:r>
            <a:r>
              <a:rPr lang="en-US" sz="2000" dirty="0" smtClean="0"/>
              <a:t> valor </a:t>
            </a:r>
            <a:r>
              <a:rPr lang="en-US" sz="2000" dirty="0" err="1" smtClean="0"/>
              <a:t>agricola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err="1" smtClean="0"/>
              <a:t>definicion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lotes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err="1" smtClean="0"/>
              <a:t>construccion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casas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manera</a:t>
            </a:r>
            <a:r>
              <a:rPr lang="en-US" sz="2000" dirty="0" smtClean="0"/>
              <a:t> </a:t>
            </a:r>
            <a:r>
              <a:rPr lang="en-US" sz="2000" dirty="0" err="1" smtClean="0"/>
              <a:t>sucesiva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TIPOLOGÍAS PREDOMINANTES: Edificación </a:t>
            </a:r>
            <a:r>
              <a:rPr lang="en-US" sz="2000" dirty="0" err="1" smtClean="0"/>
              <a:t>unifamiliar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s-E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332656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/>
          </a:p>
          <a:p>
            <a:r>
              <a:rPr lang="es-ES" sz="2000" u="sng" dirty="0" smtClean="0"/>
              <a:t>ESTRUCTURAS DE CRECIMIENTO URBANO</a:t>
            </a: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Parcelación (P) </a:t>
            </a:r>
          </a:p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Urbanización (U)</a:t>
            </a:r>
          </a:p>
          <a:p>
            <a:r>
              <a:rPr lang="es-ES" sz="2000" dirty="0" smtClean="0">
                <a:solidFill>
                  <a:srgbClr val="00B050"/>
                </a:solidFill>
              </a:rPr>
              <a:t>Edificación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>
                <a:solidFill>
                  <a:srgbClr val="00B050"/>
                </a:solidFill>
              </a:rPr>
              <a:t>(E)</a:t>
            </a:r>
          </a:p>
          <a:p>
            <a:endParaRPr lang="es-ES" sz="2000" u="sng" dirty="0" smtClean="0">
              <a:solidFill>
                <a:srgbClr val="FF0000"/>
              </a:solidFill>
            </a:endParaRPr>
          </a:p>
          <a:p>
            <a:endParaRPr lang="es-ES" sz="2000" u="sng" dirty="0" smtClean="0">
              <a:solidFill>
                <a:srgbClr val="FFC000"/>
              </a:solidFill>
            </a:endParaRPr>
          </a:p>
          <a:p>
            <a:r>
              <a:rPr lang="es-ES" sz="2000" u="sng" dirty="0" smtClean="0"/>
              <a:t>PLANEAMIENTOS </a:t>
            </a:r>
          </a:p>
          <a:p>
            <a:endParaRPr lang="es-ES" sz="2000" u="sng" dirty="0" smtClean="0"/>
          </a:p>
          <a:p>
            <a:r>
              <a:rPr lang="es-ES" sz="2000" b="1" dirty="0" smtClean="0"/>
              <a:t>Ensanche  </a:t>
            </a:r>
            <a:r>
              <a:rPr lang="es-ES" sz="2000" dirty="0" smtClean="0"/>
              <a:t>                                                                     </a:t>
            </a:r>
            <a:r>
              <a:rPr lang="es-ES" sz="2000" dirty="0" smtClean="0">
                <a:solidFill>
                  <a:srgbClr val="FF0000"/>
                </a:solidFill>
              </a:rPr>
              <a:t>P  </a:t>
            </a:r>
            <a:r>
              <a:rPr lang="es-ES" sz="2000" dirty="0" smtClean="0"/>
              <a:t>            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  </a:t>
            </a:r>
            <a:r>
              <a:rPr lang="es-ES" sz="2000" dirty="0" smtClean="0"/>
              <a:t>             </a:t>
            </a:r>
            <a:r>
              <a:rPr lang="es-ES" sz="2000" dirty="0" smtClean="0">
                <a:solidFill>
                  <a:srgbClr val="00B050"/>
                </a:solidFill>
              </a:rPr>
              <a:t>E</a:t>
            </a:r>
          </a:p>
          <a:p>
            <a:r>
              <a:rPr lang="es-ES" sz="2000" b="1" dirty="0" smtClean="0"/>
              <a:t>Crecimiento Suburbano                                             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s-ES" sz="2000" dirty="0" smtClean="0"/>
              <a:t>              </a:t>
            </a:r>
            <a:r>
              <a:rPr lang="es-ES" sz="2000" dirty="0" smtClean="0">
                <a:solidFill>
                  <a:srgbClr val="FF0000"/>
                </a:solidFill>
              </a:rPr>
              <a:t>P    </a:t>
            </a:r>
            <a:r>
              <a:rPr lang="es-ES" sz="2000" dirty="0" smtClean="0"/>
              <a:t>           </a:t>
            </a:r>
            <a:r>
              <a:rPr lang="es-ES" sz="2000" dirty="0" smtClean="0">
                <a:solidFill>
                  <a:srgbClr val="00B050"/>
                </a:solidFill>
              </a:rPr>
              <a:t>E</a:t>
            </a:r>
            <a:r>
              <a:rPr lang="es-ES" sz="2000" dirty="0" smtClean="0"/>
              <a:t> </a:t>
            </a:r>
          </a:p>
          <a:p>
            <a:r>
              <a:rPr lang="es-ES" sz="2000" b="1" dirty="0" smtClean="0"/>
              <a:t>Polígono  </a:t>
            </a:r>
            <a:r>
              <a:rPr lang="es-ES" sz="2000" dirty="0" smtClean="0"/>
              <a:t>                                                                     </a:t>
            </a:r>
            <a:r>
              <a:rPr lang="es-ES" sz="2000" dirty="0" smtClean="0">
                <a:solidFill>
                  <a:srgbClr val="FF0000"/>
                </a:solidFill>
              </a:rPr>
              <a:t>P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s-ES" sz="2000" dirty="0" smtClean="0">
                <a:solidFill>
                  <a:srgbClr val="00B050"/>
                </a:solidFill>
              </a:rPr>
              <a:t>E</a:t>
            </a:r>
          </a:p>
          <a:p>
            <a:r>
              <a:rPr lang="es-ES" sz="2000" b="1" dirty="0" smtClean="0"/>
              <a:t>Ciudad jardín                                                                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s-ES" sz="2000" dirty="0" smtClean="0">
                <a:solidFill>
                  <a:srgbClr val="FF0000"/>
                </a:solidFill>
              </a:rPr>
              <a:t>P</a:t>
            </a:r>
            <a:r>
              <a:rPr lang="es-ES" sz="2000" dirty="0" smtClean="0"/>
              <a:t>          </a:t>
            </a:r>
            <a:r>
              <a:rPr lang="es-ES" sz="2000" dirty="0" smtClean="0">
                <a:solidFill>
                  <a:srgbClr val="00B050"/>
                </a:solidFill>
              </a:rPr>
              <a:t>E</a:t>
            </a:r>
          </a:p>
          <a:p>
            <a:endParaRPr lang="es-ES" sz="2000" dirty="0" smtClean="0"/>
          </a:p>
          <a:p>
            <a:r>
              <a:rPr lang="es-ES" sz="2000" dirty="0" smtClean="0"/>
              <a:t>Barraca                                                                                             </a:t>
            </a:r>
            <a:r>
              <a:rPr lang="es-ES" sz="2000" dirty="0" smtClean="0">
                <a:solidFill>
                  <a:srgbClr val="00B050"/>
                </a:solidFill>
              </a:rPr>
              <a:t>E</a:t>
            </a:r>
          </a:p>
          <a:p>
            <a:r>
              <a:rPr lang="es-ES" sz="2000" dirty="0" smtClean="0"/>
              <a:t>Invasión                                                                         </a:t>
            </a:r>
            <a:r>
              <a:rPr lang="es-ES" sz="2000" dirty="0" smtClean="0">
                <a:solidFill>
                  <a:srgbClr val="FF0000"/>
                </a:solidFill>
              </a:rPr>
              <a:t>P</a:t>
            </a:r>
          </a:p>
          <a:p>
            <a:r>
              <a:rPr lang="es-ES" sz="2000" dirty="0" smtClean="0"/>
              <a:t>Procesos/marginales de urbanización                     </a:t>
            </a:r>
            <a:r>
              <a:rPr lang="es-ES" sz="2000" dirty="0" smtClean="0">
                <a:solidFill>
                  <a:srgbClr val="FF0000"/>
                </a:solidFill>
              </a:rPr>
              <a:t>P </a:t>
            </a:r>
            <a:r>
              <a:rPr lang="es-ES" sz="2000" dirty="0" smtClean="0"/>
              <a:t>              </a:t>
            </a:r>
            <a:r>
              <a:rPr lang="es-ES" sz="2000" dirty="0" smtClean="0">
                <a:solidFill>
                  <a:srgbClr val="00B050"/>
                </a:solidFill>
              </a:rPr>
              <a:t> E</a:t>
            </a:r>
          </a:p>
          <a:p>
            <a:endParaRPr lang="es-ES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ss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7848872" cy="291818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POLIGONOS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2188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u="sng" dirty="0" smtClean="0"/>
              <a:t>ANTECEDENTES</a:t>
            </a:r>
          </a:p>
          <a:p>
            <a:pPr>
              <a:buNone/>
            </a:pPr>
            <a:r>
              <a:rPr lang="es-ES" sz="2000" dirty="0" smtClean="0"/>
              <a:t>-Colonias industriales</a:t>
            </a:r>
          </a:p>
          <a:p>
            <a:pPr>
              <a:buNone/>
            </a:pPr>
            <a:r>
              <a:rPr lang="es-ES" sz="2000" dirty="0" smtClean="0"/>
              <a:t>-</a:t>
            </a:r>
            <a:r>
              <a:rPr lang="es-ES" sz="2000" dirty="0" err="1" smtClean="0"/>
              <a:t>Coplag</a:t>
            </a:r>
            <a:r>
              <a:rPr lang="es-ES" sz="2000" dirty="0" smtClean="0"/>
              <a:t>, </a:t>
            </a:r>
            <a:r>
              <a:rPr lang="es-ES" sz="2000" dirty="0" err="1" smtClean="0"/>
              <a:t>Saltaire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-Krupp</a:t>
            </a:r>
          </a:p>
          <a:p>
            <a:pPr>
              <a:buNone/>
            </a:pPr>
            <a:r>
              <a:rPr lang="es-ES" sz="2000" dirty="0" smtClean="0"/>
              <a:t>-Cooperativas de </a:t>
            </a:r>
            <a:r>
              <a:rPr lang="es-ES" sz="2000" dirty="0" err="1" smtClean="0"/>
              <a:t>Mulhouse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61653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HILBERSEIMER: relación alturas/densidades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61653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Colonia Krupp en </a:t>
            </a:r>
            <a:r>
              <a:rPr lang="es-ES" sz="1400" dirty="0" err="1" smtClean="0"/>
              <a:t>Alfredshot</a:t>
            </a:r>
            <a:r>
              <a:rPr lang="es-ES" sz="1400" dirty="0" smtClean="0"/>
              <a:t>. </a:t>
            </a:r>
            <a:r>
              <a:rPr lang="es-ES" sz="1400" dirty="0" err="1" smtClean="0"/>
              <a:t>Essen</a:t>
            </a:r>
            <a:r>
              <a:rPr lang="es-ES" sz="1400" dirty="0" smtClean="0"/>
              <a:t>. 1894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623731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Hook New Town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75448" y="1124744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/>
              <a:t>BASES IDEOLÓGICAS:  Fase reformista</a:t>
            </a:r>
          </a:p>
          <a:p>
            <a:endParaRPr lang="es-ES" sz="2000" dirty="0" smtClean="0"/>
          </a:p>
          <a:p>
            <a:r>
              <a:rPr lang="es-ES" sz="2000" dirty="0" smtClean="0"/>
              <a:t>-Principio de descentralización</a:t>
            </a:r>
          </a:p>
          <a:p>
            <a:pPr>
              <a:buFontTx/>
              <a:buChar char="-"/>
            </a:pPr>
            <a:r>
              <a:rPr lang="es-ES" sz="2000" dirty="0" smtClean="0"/>
              <a:t>Principio de la unidad vecinal</a:t>
            </a:r>
          </a:p>
          <a:p>
            <a:pPr>
              <a:buFontTx/>
              <a:buChar char="-"/>
            </a:pPr>
            <a:r>
              <a:rPr lang="es-ES" sz="2000" dirty="0" smtClean="0"/>
              <a:t>Principio de la vivienda mínima</a:t>
            </a:r>
            <a:endParaRPr lang="es-E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1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u="sng" dirty="0" smtClean="0"/>
              <a:t>CARÁCTERÍSTICAS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Definición material del polígono por su </a:t>
            </a:r>
            <a:r>
              <a:rPr lang="es-ES" sz="2000" b="1" dirty="0" smtClean="0"/>
              <a:t>UNITARIEDAD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716016" y="14127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771800" y="1700808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Consecuencias: </a:t>
            </a:r>
          </a:p>
          <a:p>
            <a:pPr>
              <a:buFontTx/>
              <a:buChar char="-"/>
            </a:pPr>
            <a:r>
              <a:rPr lang="es-ES" sz="2000" dirty="0" smtClean="0"/>
              <a:t>crecimiento urbano por paquetes cerrados,  </a:t>
            </a:r>
          </a:p>
          <a:p>
            <a:pPr>
              <a:buFontTx/>
              <a:buChar char="-"/>
            </a:pPr>
            <a:r>
              <a:rPr lang="es-ES" sz="2000" dirty="0" smtClean="0"/>
              <a:t>bordes discontinuos, segregación</a:t>
            </a:r>
          </a:p>
          <a:p>
            <a:pPr>
              <a:buFontTx/>
              <a:buChar char="-"/>
            </a:pPr>
            <a:r>
              <a:rPr lang="es-ES" sz="2000" dirty="0" smtClean="0"/>
              <a:t>monotonía interior 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299695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48064" y="3717032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Principios de la ciudad funcional:</a:t>
            </a:r>
          </a:p>
          <a:p>
            <a:endParaRPr lang="es-ES" sz="2000" dirty="0"/>
          </a:p>
          <a:p>
            <a:r>
              <a:rPr lang="es-ES" sz="2000" dirty="0" smtClean="0"/>
              <a:t>-Carta de Atenas</a:t>
            </a:r>
          </a:p>
          <a:p>
            <a:r>
              <a:rPr lang="es-ES" sz="2000" dirty="0" smtClean="0"/>
              <a:t>-Separación de tráficos</a:t>
            </a:r>
          </a:p>
          <a:p>
            <a:pPr>
              <a:buFontTx/>
              <a:buChar char="-"/>
            </a:pPr>
            <a:r>
              <a:rPr lang="es-ES" sz="2000" dirty="0" smtClean="0"/>
              <a:t>Prioridad en los aspectos higiénicos</a:t>
            </a:r>
          </a:p>
          <a:p>
            <a:pPr>
              <a:buFontTx/>
              <a:buChar char="-"/>
            </a:pPr>
            <a:r>
              <a:rPr lang="es-ES" sz="2000" dirty="0" smtClean="0"/>
              <a:t>Separación de funciones…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371703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Factores económicos en la gestión de los polígonos:</a:t>
            </a:r>
            <a:endParaRPr lang="es-ES" sz="2000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443711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/>
              <a:t>aumento progresivo del tamaño </a:t>
            </a:r>
          </a:p>
          <a:p>
            <a:pPr>
              <a:buFontTx/>
              <a:buChar char="-"/>
            </a:pPr>
            <a:r>
              <a:rPr lang="es-ES" sz="2000" dirty="0" smtClean="0"/>
              <a:t>Localización periférica</a:t>
            </a:r>
          </a:p>
          <a:p>
            <a:r>
              <a:rPr lang="es-ES" sz="2000" dirty="0" smtClean="0"/>
              <a:t>-densificación, desorden ambiental, </a:t>
            </a:r>
            <a:r>
              <a:rPr lang="es-ES" sz="2000" dirty="0" err="1" smtClean="0"/>
              <a:t>subequipamiento</a:t>
            </a:r>
            <a:r>
              <a:rPr lang="es-ES" sz="2000" dirty="0" smtClean="0"/>
              <a:t> </a:t>
            </a:r>
            <a:endParaRPr lang="es-E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60648"/>
            <a:ext cx="32403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POLÍGONOS DE LA COMARCA DE BARCELONA</a:t>
            </a:r>
          </a:p>
          <a:p>
            <a:endParaRPr lang="es-ES" u="sng" dirty="0" smtClean="0"/>
          </a:p>
          <a:p>
            <a:endParaRPr lang="es-ES" u="sng" dirty="0" smtClean="0"/>
          </a:p>
          <a:p>
            <a:endParaRPr lang="es-ES" u="sng" dirty="0" smtClean="0"/>
          </a:p>
          <a:p>
            <a:endParaRPr lang="es-ES" u="sng" dirty="0" smtClean="0"/>
          </a:p>
          <a:p>
            <a:endParaRPr lang="es-ES" u="sng" dirty="0" smtClean="0"/>
          </a:p>
          <a:p>
            <a:r>
              <a:rPr lang="es-ES" sz="2000" u="sng" dirty="0" smtClean="0"/>
              <a:t>Constantes: </a:t>
            </a:r>
          </a:p>
          <a:p>
            <a:pPr>
              <a:buFontTx/>
              <a:buChar char="-"/>
            </a:pPr>
            <a:r>
              <a:rPr lang="es-ES" sz="2000" dirty="0" smtClean="0"/>
              <a:t>Progresivo aumento de tamaño</a:t>
            </a:r>
          </a:p>
          <a:p>
            <a:pPr>
              <a:buFontTx/>
              <a:buChar char="-"/>
            </a:pPr>
            <a:r>
              <a:rPr lang="es-ES" sz="2000" dirty="0" smtClean="0"/>
              <a:t>Interpretaciones del mapa de situación de los polígonos</a:t>
            </a:r>
          </a:p>
          <a:p>
            <a:pPr>
              <a:buFontTx/>
              <a:buChar char="-"/>
            </a:pPr>
            <a:endParaRPr lang="es-ES" sz="2000" dirty="0" smtClean="0"/>
          </a:p>
          <a:p>
            <a:r>
              <a:rPr lang="es-ES" sz="2000" u="sng" dirty="0" smtClean="0"/>
              <a:t>4 periodos históricos:</a:t>
            </a:r>
          </a:p>
          <a:p>
            <a:endParaRPr lang="es-ES" sz="2000" u="sng" dirty="0" smtClean="0"/>
          </a:p>
          <a:p>
            <a:pPr>
              <a:buFontTx/>
              <a:buChar char="-"/>
            </a:pPr>
            <a:r>
              <a:rPr lang="es-ES" sz="2000" b="1" dirty="0" smtClean="0"/>
              <a:t>Ley de Casas Baratas (1921) y las actuaciones del Patronato de la Habitación en Barcelona</a:t>
            </a:r>
          </a:p>
          <a:p>
            <a:pPr>
              <a:buFontTx/>
              <a:buChar char="-"/>
            </a:pPr>
            <a:endParaRPr lang="es-ES" sz="2000" b="1" dirty="0" smtClean="0"/>
          </a:p>
          <a:p>
            <a:pPr>
              <a:buFontTx/>
              <a:buChar char="-"/>
            </a:pPr>
            <a:r>
              <a:rPr lang="es-ES" sz="2000" b="1" dirty="0" smtClean="0"/>
              <a:t>De la  Posguerra a 1955</a:t>
            </a:r>
            <a:endParaRPr lang="es-ES" sz="2000" b="1" dirty="0"/>
          </a:p>
        </p:txBody>
      </p:sp>
      <p:pic>
        <p:nvPicPr>
          <p:cNvPr id="2050" name="Picture 2" descr="C:\Users\Criss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852936"/>
            <a:ext cx="2232248" cy="1332427"/>
          </a:xfrm>
          <a:prstGeom prst="rect">
            <a:avLst/>
          </a:prstGeom>
          <a:noFill/>
        </p:spPr>
      </p:pic>
      <p:pic>
        <p:nvPicPr>
          <p:cNvPr id="2051" name="Picture 3" descr="C:\Users\Criss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1872208" cy="2102283"/>
          </a:xfrm>
          <a:prstGeom prst="rect">
            <a:avLst/>
          </a:prstGeom>
          <a:noFill/>
        </p:spPr>
      </p:pic>
      <p:pic>
        <p:nvPicPr>
          <p:cNvPr id="2052" name="Picture 4" descr="C:\Users\Criss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2286694" cy="167690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97564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CASAS BARATAS, GRUPO MILANS DEL BOSCH 1929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3928" y="61653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NTRA.SRA. DE LA MERCED , O.S.H) PLANTA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61653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VIENDAS DEL CONGRESO 1953. PLANTA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052737"/>
            <a:ext cx="22322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CRECIMIENTO FISICO DE BARCELONA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915816" y="13407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635896" y="1052736"/>
            <a:ext cx="19442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PROBLEMA DE VIVIENDA</a:t>
            </a:r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796136" y="13407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588224" y="1052736"/>
            <a:ext cx="208823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APARICIÓN DE POLÍGONOS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326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- El periodo de mayor actividad en la promoción pública de viviendas: </a:t>
            </a:r>
            <a:r>
              <a:rPr lang="es-ES" sz="2000" b="1" dirty="0" smtClean="0"/>
              <a:t>1955/1965</a:t>
            </a:r>
            <a:endParaRPr lang="es-ES" sz="2000" b="1" dirty="0" smtClean="0"/>
          </a:p>
          <a:p>
            <a:endParaRPr lang="es-ES" sz="2000" dirty="0" smtClean="0"/>
          </a:p>
          <a:p>
            <a:pPr>
              <a:buFontTx/>
              <a:buChar char="-"/>
            </a:pPr>
            <a:r>
              <a:rPr lang="es-ES" sz="2000" b="1" dirty="0" smtClean="0"/>
              <a:t>Los polígonos a partir de </a:t>
            </a:r>
            <a:r>
              <a:rPr lang="es-ES" sz="2000" b="1" dirty="0" smtClean="0"/>
              <a:t>1965</a:t>
            </a:r>
          </a:p>
          <a:p>
            <a:pPr>
              <a:buFontTx/>
              <a:buChar char="-"/>
            </a:pPr>
            <a:endParaRPr lang="es-ES" sz="2000" b="1" dirty="0" smtClean="0"/>
          </a:p>
          <a:p>
            <a:pPr>
              <a:buFontTx/>
              <a:buChar char="-"/>
            </a:pPr>
            <a:r>
              <a:rPr lang="es-ES" sz="2000" dirty="0" smtClean="0"/>
              <a:t>TIPOLOGÍA PREDOMINTANE: Edificación unifamiliar.</a:t>
            </a:r>
            <a:endParaRPr lang="es-E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1824419" cy="20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49411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POLÍGONOS DE SAN MARTÍN (C.U) 1958</a:t>
            </a:r>
            <a:endParaRPr lang="es-E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1872208" cy="10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347864" y="39330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POLÍGONO DE LA PAZ (O.S.H) 1964</a:t>
            </a:r>
            <a:endParaRPr lang="es-E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1821952" cy="107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75856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POLÍGONO SUDOESTE DEL BESÓS (P.M.V) 1950</a:t>
            </a:r>
            <a:endParaRPr lang="es-E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636912"/>
            <a:ext cx="2016224" cy="13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81128"/>
            <a:ext cx="2232248" cy="90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084168" y="40770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POLÍGONO  BELLVITGE (promoción privada) 1968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56612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 “ZONA DE LEVANTE” PLAN DE 1956</a:t>
            </a:r>
            <a:endParaRPr lang="es-ES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i="1" dirty="0" smtClean="0"/>
              <a:t>Los grandes “</a:t>
            </a:r>
            <a:r>
              <a:rPr lang="es-ES" sz="2800" i="1" dirty="0" err="1" smtClean="0"/>
              <a:t>ensembles</a:t>
            </a:r>
            <a:r>
              <a:rPr lang="es-ES" sz="2800" i="1" dirty="0" smtClean="0"/>
              <a:t>” franceses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7888" y="1138139"/>
            <a:ext cx="8229600" cy="216024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- Situación Francia</a:t>
            </a:r>
          </a:p>
          <a:p>
            <a:r>
              <a:rPr lang="es-ES" sz="2000" dirty="0" smtClean="0"/>
              <a:t>- Mayor calidad en la construcción y </a:t>
            </a:r>
            <a:r>
              <a:rPr lang="es-ES" sz="2000" dirty="0" err="1" smtClean="0"/>
              <a:t>subequipamientos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1800201" cy="11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1728192" cy="12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636912"/>
            <a:ext cx="1838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81128"/>
            <a:ext cx="1838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708920"/>
            <a:ext cx="1847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99592" y="40770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AULNAY-SOUS-BOIS.PARIS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573325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GRAN CONJUNTO DE POISSY 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63888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 CITÉ VERTE DE SUCY-EN-BRIE. </a:t>
            </a:r>
            <a:r>
              <a:rPr lang="es-ES" sz="1200" dirty="0" err="1" smtClean="0"/>
              <a:t>pARIS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63888" y="573325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Z.U.P DE HEROUVILLE ST.CLAIR CAEN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72200" y="47251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TOULOUSE-LE-MIRAIL. TOULOUSE</a:t>
            </a:r>
            <a:endParaRPr lang="es-E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i="1" dirty="0" smtClean="0"/>
              <a:t>Las “</a:t>
            </a:r>
            <a:r>
              <a:rPr lang="es-ES" sz="2800" i="1" dirty="0" err="1" smtClean="0"/>
              <a:t>Siedlungen</a:t>
            </a:r>
            <a:r>
              <a:rPr lang="es-ES" sz="2800" i="1" dirty="0" smtClean="0"/>
              <a:t>” centroeuropeas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144016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Las </a:t>
            </a:r>
            <a:r>
              <a:rPr lang="es-ES" sz="2000" dirty="0" err="1" smtClean="0"/>
              <a:t>Siedlungen</a:t>
            </a:r>
            <a:r>
              <a:rPr lang="es-ES" sz="2000" dirty="0" smtClean="0"/>
              <a:t> son unidades habitacionales creadas en Alemania, y como un singular "condensador" construido combaten la crisis y el paro.</a:t>
            </a:r>
          </a:p>
          <a:p>
            <a:r>
              <a:rPr lang="es-ES" sz="2000" dirty="0" smtClean="0"/>
              <a:t> Nace así la vivienda social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88232" cy="11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088232" cy="185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140968"/>
            <a:ext cx="2228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564904"/>
            <a:ext cx="2219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37112"/>
            <a:ext cx="2257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3568" y="37890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GOLDSTEIN.FRANKFURT.1930 ARQ.E.MAY.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61653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VIVIENDAS EN GROSS-BRITZ SIEDLUNG.BERLIN. 1931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75856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DAMMERSTOCK SIEDLUNG.KARSIRUHE.1926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56176" y="393305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MARGARETENGÜRTEL- HOF. VIENA 1919-26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28184" y="609329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KARL MARX-HOF. VIENA 1920</a:t>
            </a:r>
            <a:endParaRPr lang="es-E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012160" y="1628800"/>
            <a:ext cx="208823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827584" y="1700808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LA CIUDAD JARDIN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3744416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Proceso de crecimiento: </a:t>
            </a:r>
          </a:p>
          <a:p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PARCELACIÓN Y URBANIZACIÓN       </a:t>
            </a:r>
            <a:r>
              <a:rPr lang="es-ES" sz="2000" b="1" dirty="0" smtClean="0">
                <a:solidFill>
                  <a:srgbClr val="FF0000"/>
                </a:solidFill>
              </a:rPr>
              <a:t>        </a:t>
            </a:r>
            <a:r>
              <a:rPr lang="es-ES" sz="2000" b="1" dirty="0" smtClean="0"/>
              <a:t>+                 </a:t>
            </a:r>
            <a:r>
              <a:rPr lang="es-ES" sz="2000" b="1" dirty="0" smtClean="0">
                <a:solidFill>
                  <a:srgbClr val="FFFF00"/>
                </a:solidFill>
              </a:rPr>
              <a:t> EDIFICACIÓN</a:t>
            </a:r>
          </a:p>
          <a:p>
            <a:pPr>
              <a:buNone/>
            </a:pPr>
            <a:endParaRPr lang="es-ES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ES" sz="2000" b="1" dirty="0" smtClean="0"/>
              <a:t>       -Urbanización</a:t>
            </a:r>
            <a:r>
              <a:rPr lang="es-ES" sz="2000" dirty="0" smtClean="0"/>
              <a:t>: acto inicial privado o cooperativo pero, en cualquier caso, de    promoción y de proyecto unitario </a:t>
            </a:r>
          </a:p>
          <a:p>
            <a:pPr>
              <a:buNone/>
            </a:pPr>
            <a:r>
              <a:rPr lang="es-ES" sz="2000" dirty="0" smtClean="0"/>
              <a:t>      </a:t>
            </a:r>
            <a:r>
              <a:rPr lang="es-ES" sz="2000" b="1" dirty="0" smtClean="0"/>
              <a:t>- La parcelación </a:t>
            </a:r>
            <a:r>
              <a:rPr lang="es-ES" sz="2000" dirty="0" smtClean="0"/>
              <a:t>enseña la lógica general de la operación y define muchas características generales: densidad, ritmos de los frentes de calle…</a:t>
            </a:r>
          </a:p>
          <a:p>
            <a:pPr>
              <a:buNone/>
            </a:pPr>
            <a:r>
              <a:rPr lang="es-ES" sz="2000" dirty="0" smtClean="0"/>
              <a:t>       - La </a:t>
            </a:r>
            <a:r>
              <a:rPr lang="es-ES" sz="2000" b="1" dirty="0" smtClean="0"/>
              <a:t>edificación</a:t>
            </a:r>
            <a:r>
              <a:rPr lang="es-ES" sz="2000" dirty="0" smtClean="0"/>
              <a:t> obedece a los modelos unifamiliares aislados o agrupados en pocas unidades</a:t>
            </a:r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644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03648" y="60212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URBANIZACIÓN CIUDAD-JARDIN.SEVILLA</a:t>
            </a:r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60212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CIUDAD LINEAL. ARTURO SORIA MATA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602128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MALAGRIDA. OLOT</a:t>
            </a:r>
            <a:endParaRPr lang="es-E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9087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TEORÍA Y MÉTODO EN EL ORIGEN DE LA CIUDAD-JARDÍN</a:t>
            </a:r>
            <a:endParaRPr lang="es-ES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700808"/>
            <a:ext cx="58326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La idea de nuevas fundaciones para las nuevas formas de producción y de vida. </a:t>
            </a:r>
            <a:r>
              <a:rPr lang="es-ES" sz="2000" dirty="0" err="1" smtClean="0"/>
              <a:t>Cabet</a:t>
            </a:r>
            <a:r>
              <a:rPr lang="es-ES" sz="2000" dirty="0" smtClean="0"/>
              <a:t>, Fourier y la tradición utopista</a:t>
            </a:r>
          </a:p>
          <a:p>
            <a:endParaRPr lang="es-ES" sz="2000" dirty="0" smtClean="0"/>
          </a:p>
          <a:p>
            <a:r>
              <a:rPr lang="es-ES" sz="2000" dirty="0" smtClean="0"/>
              <a:t>- Las cooperativas y la tradición mutualista</a:t>
            </a:r>
          </a:p>
          <a:p>
            <a:endParaRPr lang="es-ES" sz="2000" dirty="0" smtClean="0"/>
          </a:p>
          <a:p>
            <a:r>
              <a:rPr lang="es-ES" sz="2000" dirty="0" smtClean="0"/>
              <a:t>- Los tipos residenciales, el uso y el prestigio establecido: Bedford Park (Londres)</a:t>
            </a:r>
          </a:p>
          <a:p>
            <a:endParaRPr lang="es-ES" sz="2000" dirty="0" smtClean="0"/>
          </a:p>
          <a:p>
            <a:r>
              <a:rPr lang="es-ES" sz="2000" dirty="0" smtClean="0"/>
              <a:t>- Las ciudades jardín del mañana. </a:t>
            </a:r>
            <a:r>
              <a:rPr lang="es-ES" sz="2000" dirty="0" err="1" smtClean="0"/>
              <a:t>Ebernezer</a:t>
            </a:r>
            <a:r>
              <a:rPr lang="es-ES" sz="2000" dirty="0" smtClean="0"/>
              <a:t> Howard (1898)</a:t>
            </a:r>
          </a:p>
          <a:p>
            <a:pPr>
              <a:buFontTx/>
              <a:buChar char="-"/>
            </a:pPr>
            <a:endParaRPr lang="es-ES" sz="2000" dirty="0" smtClean="0"/>
          </a:p>
          <a:p>
            <a:r>
              <a:rPr lang="es-ES" sz="2000" dirty="0" smtClean="0"/>
              <a:t>- Raymond </a:t>
            </a:r>
            <a:r>
              <a:rPr lang="es-ES" sz="2000" dirty="0" err="1" smtClean="0"/>
              <a:t>Unwin</a:t>
            </a:r>
            <a:r>
              <a:rPr lang="es-ES" sz="2000" dirty="0" smtClean="0"/>
              <a:t>: </a:t>
            </a:r>
            <a:r>
              <a:rPr lang="es-ES" sz="2000" i="1" dirty="0" smtClean="0"/>
              <a:t>Town </a:t>
            </a:r>
            <a:r>
              <a:rPr lang="es-ES" sz="2000" i="1" dirty="0" err="1" smtClean="0"/>
              <a:t>planning</a:t>
            </a:r>
            <a:r>
              <a:rPr lang="es-ES" sz="2000" i="1" dirty="0" smtClean="0"/>
              <a:t> in </a:t>
            </a:r>
            <a:r>
              <a:rPr lang="es-ES" sz="2000" i="1" dirty="0" err="1" smtClean="0"/>
              <a:t>practice</a:t>
            </a:r>
            <a:r>
              <a:rPr lang="es-ES" sz="2000" i="1" dirty="0" smtClean="0"/>
              <a:t> (1909)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1978149" cy="33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1838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516216" y="39330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GARDEN CITY OF TOMORROW.1902.E.HOWARD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88224" y="60212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WELWYN GARDEN CITY 1919</a:t>
            </a:r>
            <a:endParaRPr lang="es-E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/>
              <a:t>LA PRIMERA VUELTA INGLESA Y LA SEGUNDA AMERICANA</a:t>
            </a:r>
            <a:endParaRPr lang="es-ES" sz="2000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LETCHWORTH (1903)</a:t>
            </a:r>
            <a:endParaRPr lang="es-E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090537" cy="23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707904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WELWYN GARDEN CITY (1919</a:t>
            </a:r>
            <a:endParaRPr lang="es-E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84984"/>
            <a:ext cx="2177242" cy="2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90872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HAMPSTEAD GARDEN SUBURB (1905). </a:t>
            </a:r>
            <a:r>
              <a:rPr lang="es-ES" dirty="0" err="1" smtClean="0"/>
              <a:t>Unwin</a:t>
            </a:r>
            <a:r>
              <a:rPr lang="es-ES" dirty="0" smtClean="0"/>
              <a:t> y Parker intervienen decisivamente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822" y="836712"/>
            <a:ext cx="37060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103440" y="43651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RADBURN</a:t>
            </a:r>
            <a:r>
              <a:rPr lang="es-ES" dirty="0" smtClean="0"/>
              <a:t> (New Jersey, 1928-1930). </a:t>
            </a: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23894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2060848"/>
            <a:ext cx="7056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EDIFICACIÓN  </a:t>
            </a:r>
            <a:r>
              <a:rPr lang="es-ES" sz="4000" dirty="0" smtClean="0"/>
              <a:t>RESIDENCIAL</a:t>
            </a:r>
          </a:p>
          <a:p>
            <a:r>
              <a:rPr lang="es-ES" sz="5400" dirty="0" smtClean="0"/>
              <a:t>                    TIPOLOGÍAS</a:t>
            </a:r>
            <a:endParaRPr lang="es-ES" sz="5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6470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/>
              <a:t>DERIVACIONES DE LA CIUDAD JARDÍN</a:t>
            </a:r>
            <a:endParaRPr lang="es-ES" sz="2000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76470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s-ES" sz="2000" dirty="0" smtClean="0"/>
          </a:p>
          <a:p>
            <a:pPr>
              <a:buFontTx/>
              <a:buChar char="-"/>
            </a:pPr>
            <a:endParaRPr lang="es-ES" sz="2000" dirty="0" smtClean="0"/>
          </a:p>
          <a:p>
            <a:r>
              <a:rPr lang="es-ES" sz="2000" dirty="0" smtClean="0"/>
              <a:t>Aparecen las </a:t>
            </a:r>
            <a:r>
              <a:rPr lang="es-ES" sz="2000" dirty="0" err="1" smtClean="0"/>
              <a:t>tipologias</a:t>
            </a:r>
            <a:r>
              <a:rPr lang="es-ES" sz="2000" dirty="0" smtClean="0"/>
              <a:t> ciudad jardín en otros modelos urbanísticos como el de Soria y Mata en la Ciudad Lineal (Madrid,1882), la casa individual en las manzanas de la </a:t>
            </a:r>
            <a:r>
              <a:rPr lang="es-ES" sz="2000" dirty="0" err="1" smtClean="0"/>
              <a:t>Citè</a:t>
            </a:r>
            <a:r>
              <a:rPr lang="es-ES" sz="2000" dirty="0" smtClean="0"/>
              <a:t> </a:t>
            </a:r>
            <a:r>
              <a:rPr lang="es-ES" sz="2000" dirty="0" err="1" smtClean="0"/>
              <a:t>Industrielle</a:t>
            </a:r>
            <a:r>
              <a:rPr lang="es-ES" sz="2000" dirty="0" smtClean="0"/>
              <a:t> de Tony </a:t>
            </a:r>
            <a:r>
              <a:rPr lang="es-ES" sz="2000" dirty="0" err="1" smtClean="0"/>
              <a:t>Garnier</a:t>
            </a:r>
            <a:r>
              <a:rPr lang="es-ES" sz="2000" dirty="0" smtClean="0"/>
              <a:t> (1901), E. </a:t>
            </a:r>
            <a:r>
              <a:rPr lang="es-ES" sz="2000" dirty="0" err="1" smtClean="0"/>
              <a:t>Lutyen</a:t>
            </a:r>
            <a:r>
              <a:rPr lang="es-ES" sz="2000" dirty="0" smtClean="0"/>
              <a:t> y el trazado de Nueva Delhi (1912) y los barrios residenciales en cuadrícula (barrio providencia en Santiago de Chile</a:t>
            </a:r>
            <a:r>
              <a:rPr lang="es-ES" sz="2000" dirty="0" smtClean="0"/>
              <a:t>)</a:t>
            </a:r>
          </a:p>
          <a:p>
            <a:endParaRPr lang="es-ES" sz="2000" dirty="0" smtClean="0"/>
          </a:p>
          <a:p>
            <a:r>
              <a:rPr lang="es-ES" sz="2000" dirty="0" smtClean="0"/>
              <a:t>TIPOLOGÍAS PREDOMINANTES: tanto unifamiliar </a:t>
            </a:r>
            <a:r>
              <a:rPr lang="es-ES" sz="2000" smtClean="0"/>
              <a:t>como plurifamiliar.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7364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347864" y="623731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CITÈ INDUSTRIELLE. T GARNIER (1901)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84168" y="6237312"/>
            <a:ext cx="27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NUEVA DELHI. (1912) E.LUTYENS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6237312"/>
            <a:ext cx="2808312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BARRIO PROVIDENCIA. SANTIAGO DE CHILE</a:t>
            </a:r>
            <a:endParaRPr lang="es-E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1286</Words>
  <Application>Microsoft Office PowerPoint</Application>
  <PresentationFormat>Presentación en pantalla (4:3)</PresentationFormat>
  <Paragraphs>344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POLIGONOS</vt:lpstr>
      <vt:lpstr>Diapositiva 31</vt:lpstr>
      <vt:lpstr>Diapositiva 32</vt:lpstr>
      <vt:lpstr>Diapositiva 33</vt:lpstr>
      <vt:lpstr>Los grandes “ensembles” franceses</vt:lpstr>
      <vt:lpstr>Las “Siedlungen” centroeuropeas</vt:lpstr>
      <vt:lpstr>LA CIUDAD JARDIN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Criss</dc:creator>
  <cp:lastModifiedBy>usuario</cp:lastModifiedBy>
  <cp:revision>56</cp:revision>
  <dcterms:created xsi:type="dcterms:W3CDTF">2013-02-22T15:52:02Z</dcterms:created>
  <dcterms:modified xsi:type="dcterms:W3CDTF">2013-03-06T08:26:10Z</dcterms:modified>
</cp:coreProperties>
</file>