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6" r:id="rId11"/>
    <p:sldId id="264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432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18A49-633E-4A0F-82C8-4ECF2D4964C1}" type="datetimeFigureOut">
              <a:rPr lang="es-ES" smtClean="0"/>
              <a:pPr/>
              <a:t>27/11/2012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93EAB5-B98B-4285-978F-8964F86ED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sz="5400" dirty="0" err="1" smtClean="0">
                <a:latin typeface="Eras Light ITC" pitchFamily="34" charset="0"/>
              </a:rPr>
              <a:t>Urban</a:t>
            </a:r>
            <a:r>
              <a:rPr lang="es-ES" sz="5400" dirty="0" smtClean="0">
                <a:latin typeface="Eras Light ITC" pitchFamily="34" charset="0"/>
              </a:rPr>
              <a:t> </a:t>
            </a:r>
            <a:r>
              <a:rPr lang="es-ES" sz="5400" dirty="0" err="1" smtClean="0">
                <a:latin typeface="Eras Light ITC" pitchFamily="34" charset="0"/>
              </a:rPr>
              <a:t>Games</a:t>
            </a:r>
            <a:r>
              <a:rPr lang="es-ES" sz="5400" dirty="0" smtClean="0">
                <a:latin typeface="Eras Light ITC" pitchFamily="34" charset="0"/>
              </a:rPr>
              <a:t> 04</a:t>
            </a:r>
            <a:endParaRPr lang="es-ES" sz="5400" dirty="0">
              <a:latin typeface="Eras Light ITC" pitchFamily="34" charset="0"/>
            </a:endParaRPr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4000" dirty="0" smtClean="0">
                <a:latin typeface="Eras Light ITC" pitchFamily="34" charset="0"/>
              </a:rPr>
              <a:t>Maqueta</a:t>
            </a:r>
            <a:endParaRPr lang="es-ES" sz="4000" dirty="0">
              <a:latin typeface="Eras Light ITC" pitchFamily="34" charset="0"/>
            </a:endParaRPr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4392488" cy="3485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4572000" y="260648"/>
            <a:ext cx="4248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El auge económico de la ciudad que trae consigo el aumento de población, hace que la superficie construida cambie hasta un 90%.</a:t>
            </a:r>
          </a:p>
          <a:p>
            <a:endParaRPr lang="es-ES" dirty="0" smtClean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En 1853 con el invento del ascensor propicia el avance casi descontrolado de los rascacielos, por ello en 1870 comienza a plantearse ordenanzas de regulación de altura para que la luz llegue a las calles así como a las parcelas cercanas.</a:t>
            </a:r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0" y="60212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Crecimiento Comercial e Industrial en la 5ª </a:t>
            </a:r>
            <a:r>
              <a:rPr lang="es-ES" sz="1200" dirty="0" err="1" smtClean="0"/>
              <a:t>Av</a:t>
            </a:r>
            <a:endParaRPr lang="es-ES" sz="1200" dirty="0" smtClean="0"/>
          </a:p>
          <a:p>
            <a:r>
              <a:rPr lang="es-ES" sz="1200" dirty="0" smtClean="0"/>
              <a:t>“</a:t>
            </a:r>
            <a:r>
              <a:rPr lang="es-ES" sz="1200" dirty="0" smtClean="0"/>
              <a:t>http://www.google.es/url?sa=t&amp;rct=j&amp;q=&amp;esrc=s&amp;source=web&amp;cd=1&amp;ved=0CC4QFjAA&amp;url=http%3A%2F%2Fwww.revistas.unal.edu.co%2Findex.php%2Fbitacora%2Farticle%2Fdownload%2F18609%2F19506&amp;ei=_Dy1UMzgL4aVswap44GYAQ&amp;usg=AFQjCNG-9wGbS2zfIibSPx63_zEFmWGutA”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2616" y="188640"/>
            <a:ext cx="4743450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4139952" y="1508006"/>
            <a:ext cx="475252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Nuevos conceptos regulan la altura de los edificios: </a:t>
            </a:r>
          </a:p>
          <a:p>
            <a:r>
              <a:rPr lang="es-ES" dirty="0" err="1" smtClean="0">
                <a:latin typeface="Eras Light ITC" pitchFamily="34" charset="0"/>
              </a:rPr>
              <a:t>Setback</a:t>
            </a:r>
            <a:r>
              <a:rPr lang="es-ES" dirty="0" smtClean="0">
                <a:latin typeface="Eras Light ITC" pitchFamily="34" charset="0"/>
              </a:rPr>
              <a:t> y </a:t>
            </a:r>
            <a:r>
              <a:rPr lang="es-ES" dirty="0" err="1" smtClean="0">
                <a:latin typeface="Eras Light ITC" pitchFamily="34" charset="0"/>
              </a:rPr>
              <a:t>Sky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Exposure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Plane</a:t>
            </a:r>
            <a:r>
              <a:rPr lang="es-ES" dirty="0" smtClean="0">
                <a:latin typeface="Eras Light ITC" pitchFamily="34" charset="0"/>
              </a:rPr>
              <a:t> la torre pasa de ocupar el 25% del 1916 al 40% de ocupación en planta, la inclinación del plano varía según el distrito.</a:t>
            </a:r>
          </a:p>
          <a:p>
            <a:r>
              <a:rPr lang="es-ES" dirty="0" err="1" smtClean="0">
                <a:latin typeface="Eras Light ITC" pitchFamily="34" charset="0"/>
              </a:rPr>
              <a:t>Floor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Area</a:t>
            </a:r>
            <a:r>
              <a:rPr lang="es-ES" dirty="0" smtClean="0">
                <a:latin typeface="Eras Light ITC" pitchFamily="34" charset="0"/>
              </a:rPr>
              <a:t> Ratio regula la superficie construida según la parcela, 15%, es decir, si la parcela tiene 1000m2, </a:t>
            </a:r>
            <a:r>
              <a:rPr lang="es-ES" dirty="0" err="1" smtClean="0">
                <a:latin typeface="Eras Light ITC" pitchFamily="34" charset="0"/>
              </a:rPr>
              <a:t>construiran</a:t>
            </a:r>
            <a:r>
              <a:rPr lang="es-ES" dirty="0" smtClean="0">
                <a:latin typeface="Eras Light ITC" pitchFamily="34" charset="0"/>
              </a:rPr>
              <a:t> 15000m2 que con las bonificaciones podrá llegar al 21.6%.</a:t>
            </a:r>
          </a:p>
          <a:p>
            <a:r>
              <a:rPr lang="es-ES" dirty="0" smtClean="0">
                <a:latin typeface="Eras Light ITC" pitchFamily="34" charset="0"/>
              </a:rPr>
              <a:t>Incentive </a:t>
            </a:r>
            <a:r>
              <a:rPr lang="es-ES" dirty="0" err="1" smtClean="0">
                <a:latin typeface="Eras Light ITC" pitchFamily="34" charset="0"/>
              </a:rPr>
              <a:t>Zoning</a:t>
            </a:r>
            <a:r>
              <a:rPr lang="es-ES" dirty="0" smtClean="0">
                <a:latin typeface="Eras Light ITC" pitchFamily="34" charset="0"/>
              </a:rPr>
              <a:t> son las bonificaciones que otorgan a los promotores según dispongan equipamientos públicos dentro de sus parcelas.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Pasan de decirle al constructor lo que no pueden a lo que si pueden construir.</a:t>
            </a:r>
            <a:endParaRPr lang="es-ES" dirty="0">
              <a:latin typeface="Eras Light IT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139952" y="101531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Las limitaciones de diseño del ZR de 1916 provoca la revisión del plan, se crea así el plan actual ZR 1961, que distingue ahora 10 distritos residenciales, 8 comerciales y 3 industriales, creando 125 zonas y gran variedad de opciones. </a:t>
            </a: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-108520" y="6237312"/>
            <a:ext cx="9252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Sky</a:t>
            </a:r>
            <a:r>
              <a:rPr lang="es-ES" sz="1200" dirty="0" smtClean="0"/>
              <a:t> </a:t>
            </a:r>
            <a:r>
              <a:rPr lang="es-ES" sz="1200" dirty="0" err="1" smtClean="0"/>
              <a:t>Exposure</a:t>
            </a:r>
            <a:r>
              <a:rPr lang="es-ES" sz="1200" dirty="0" smtClean="0"/>
              <a:t> </a:t>
            </a:r>
            <a:r>
              <a:rPr lang="es-ES" sz="1200" dirty="0" err="1" smtClean="0"/>
              <a:t>Plane</a:t>
            </a:r>
            <a:r>
              <a:rPr lang="es-ES" sz="1200" dirty="0" smtClean="0"/>
              <a:t>,</a:t>
            </a:r>
          </a:p>
          <a:p>
            <a:r>
              <a:rPr lang="es-ES" sz="1200" dirty="0" smtClean="0"/>
              <a:t>“http</a:t>
            </a:r>
            <a:r>
              <a:rPr lang="es-ES" sz="1200" dirty="0" smtClean="0"/>
              <a:t>://www.google.es/url?sa=t&amp;rct=j&amp;q=&amp;esrc=s&amp;source=web&amp;cd=1&amp;ved=0CC4QFjAA&amp;url=http%3A%2F%2Fwww.revistas.unal.edu.co%2Findex.php%2Fbitacora%2Farticle%2Fdownload%2F18609%2F19506&amp;ei=_</a:t>
            </a:r>
            <a:r>
              <a:rPr lang="es-ES" sz="1200" dirty="0" smtClean="0"/>
              <a:t>Dy1UMzgL4aVswap44GYAQ&amp;usg=AFQjCNG-9wGbS2zfIibSPx63_zEFmWGutA”</a:t>
            </a:r>
          </a:p>
          <a:p>
            <a:r>
              <a:rPr lang="es-ES" sz="1200" dirty="0" smtClean="0"/>
              <a:t> </a:t>
            </a:r>
            <a:endParaRPr lang="es-ES" sz="1200" dirty="0"/>
          </a:p>
        </p:txBody>
      </p:sp>
    </p:spTree>
  </p:cSld>
  <p:clrMapOvr>
    <a:masterClrMapping/>
  </p:clrMapOvr>
  <p:transition advClick="0"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1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00294-20121121-09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50108"/>
            <a:ext cx="4752528" cy="6336704"/>
          </a:xfrm>
        </p:spPr>
      </p:pic>
      <p:sp>
        <p:nvSpPr>
          <p:cNvPr id="5" name="4 CuadroTexto"/>
          <p:cNvSpPr txBox="1"/>
          <p:nvPr/>
        </p:nvSpPr>
        <p:spPr>
          <a:xfrm>
            <a:off x="5220072" y="980728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En el aula prefabricada de la escuela tuvo lugar el encuentro de los grupos de maquetas de las distintas ciudades.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Berlín, Edimburgo, Lisboa, Buenos Aires y Nueva York. 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En general, fue un trabajo muy duro durante tres semanas que duró el ejercicio y finalizando con un buen resultado que fue bien fotografiado por todos.</a:t>
            </a:r>
          </a:p>
          <a:p>
            <a:r>
              <a:rPr lang="es-ES" dirty="0" smtClean="0">
                <a:latin typeface="Eras Light ITC" pitchFamily="34" charset="0"/>
              </a:rPr>
              <a:t>Los alumnos estuvimos intercambiando impresiones sobre las maquetas, comentando su dificultad, su acierto o desacierto. </a:t>
            </a:r>
          </a:p>
        </p:txBody>
      </p:sp>
    </p:spTree>
  </p:cSld>
  <p:clrMapOvr>
    <a:masterClrMapping/>
  </p:clrMapOvr>
  <p:transition spd="slow"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00293-20121121-0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58791" y="1158991"/>
            <a:ext cx="6034617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5148064" y="1340768"/>
            <a:ext cx="367240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El primer grupo  en comentar fue el de Berlín, su organización fue bastante positiva a pesar del desacuerdo con los otros grupos de su misma ciudad a la hora de elegir material y acabados.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La tónica general es la dificultad de consenso a la hora de resolver problemas. A pesar de ello, el resultado final es bastante bueno, con ayuda de colores, hicieron distinción entre distintos equipamientos de la ciudad.</a:t>
            </a:r>
            <a:endParaRPr lang="es-ES" dirty="0"/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00292-20121121-08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358791" y="1158991"/>
            <a:ext cx="6034617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5220072" y="836712"/>
            <a:ext cx="36724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Los alumnos de Lisboa fueron los siguientes en comentar su trabajo.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El problema principal al que se enfrentaron fue la imposición de un encuadre de la ciudad a favor de uno de los tres grupos, en el cuál, aparece gran cantidad de mar frente a las otras cuya topografía es bastante pronunciada.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Al igual que Berlín, el resultado final fue extraordinario a pesar del desajuste inicial de reparto de trabajo, que posteriormente fue compensado, trabajando todos con la topografía de la maqueta completa.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2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_0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780928"/>
            <a:ext cx="6766014" cy="3805883"/>
          </a:xfrm>
        </p:spPr>
      </p:pic>
      <p:sp>
        <p:nvSpPr>
          <p:cNvPr id="5" name="4 CuadroTexto"/>
          <p:cNvSpPr txBox="1"/>
          <p:nvPr/>
        </p:nvSpPr>
        <p:spPr>
          <a:xfrm>
            <a:off x="827584" y="548680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En el grupo de Edimburgo al igual que las anteriores estuvo marcada por el desacuerdo entre los tres grupos de maqueta. 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El resultado final es bastante bueno, el acabado de las distintas tonalidades de barniz sobre la madera de balsa hablan sobre los equipamientos de la ciudad.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139952" y="2132856"/>
            <a:ext cx="46805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Buenos Aires, en esta maqueta hubo un desacuerdo que no llego a solucionarse en cuanto al acabado final. El grupo usó diferentes materiales para jugar con los distintos usos que existen en la ciudad. 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También incluyeron el rayado sobre algunos edificios seleccionados para mostrar el numero de plantas llevando así a una realidad más cercana el carácter abstracto de la maqueta.</a:t>
            </a:r>
            <a:endParaRPr lang="es-ES" dirty="0">
              <a:latin typeface="Eras Light ITC" pitchFamily="34" charset="0"/>
            </a:endParaRPr>
          </a:p>
        </p:txBody>
      </p:sp>
      <p:pic>
        <p:nvPicPr>
          <p:cNvPr id="7" name="6 Marcador de contenido" descr="DSC_08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-941779" y="1669972"/>
            <a:ext cx="6113443" cy="3438812"/>
          </a:xfrm>
        </p:spPr>
      </p:pic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DSC_07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81146"/>
            <a:ext cx="7056784" cy="3969441"/>
          </a:xfrm>
        </p:spPr>
      </p:pic>
      <p:sp>
        <p:nvSpPr>
          <p:cNvPr id="5" name="4 CuadroTexto"/>
          <p:cNvSpPr txBox="1"/>
          <p:nvPr/>
        </p:nvSpPr>
        <p:spPr>
          <a:xfrm>
            <a:off x="611560" y="188640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Por último, Nueva York, al igual que la anterior, no hubo comunicación con el resto de grupos lo cuál percibimos en el acabado final. </a:t>
            </a:r>
          </a:p>
          <a:p>
            <a:r>
              <a:rPr lang="es-ES" dirty="0" smtClean="0">
                <a:latin typeface="Eras Light ITC" pitchFamily="34" charset="0"/>
              </a:rPr>
              <a:t>Suscitó interés la diferencia entre el </a:t>
            </a:r>
            <a:r>
              <a:rPr lang="es-ES" dirty="0" err="1" smtClean="0">
                <a:latin typeface="Eras Light ITC" pitchFamily="34" charset="0"/>
              </a:rPr>
              <a:t>porexpam</a:t>
            </a:r>
            <a:r>
              <a:rPr lang="es-ES" dirty="0" smtClean="0">
                <a:latin typeface="Eras Light ITC" pitchFamily="34" charset="0"/>
              </a:rPr>
              <a:t> y la madera de balsa, el primero es fácil de cortar y económico, al contrario que la madera pero a favor de la segunda queda el acabado final de detalle.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Ésta ciudad dio mucho que hablar a la hora de ser comentada por los alumnos: ¿cómo se ordenan las alturas, la ocupación, el retranqueo de los edificios…?</a:t>
            </a:r>
            <a:endParaRPr lang="es-ES" dirty="0">
              <a:latin typeface="Eras Light ITC" pitchFamily="34" charset="0"/>
            </a:endParaRPr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64832" y="1964576"/>
            <a:ext cx="5544616" cy="213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716016" y="188640"/>
            <a:ext cx="37444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Eras Light ITC" pitchFamily="34" charset="0"/>
              </a:rPr>
              <a:t>La ordenación de alturas y ocupación de las parcelas fue una de las cuestiones más presentes a la hora de hablar sobre Nueva York.</a:t>
            </a:r>
          </a:p>
          <a:p>
            <a:endParaRPr lang="es-ES" dirty="0" smtClean="0">
              <a:latin typeface="Eras Light ITC" pitchFamily="34" charset="0"/>
            </a:endParaRP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En 1686 la Carta </a:t>
            </a:r>
            <a:r>
              <a:rPr lang="es-ES" dirty="0" err="1" smtClean="0">
                <a:latin typeface="Eras Light ITC" pitchFamily="34" charset="0"/>
              </a:rPr>
              <a:t>Dongan</a:t>
            </a:r>
            <a:r>
              <a:rPr lang="es-ES" dirty="0" smtClean="0">
                <a:latin typeface="Eras Light ITC" pitchFamily="34" charset="0"/>
              </a:rPr>
              <a:t> otorga suelo a los ingleses de la isla de Manhattan. Ocurren problemas de parcelas y masificación de usos lo cuál imprime la urgencia de redactar un plan que estructura la ciudad, así nacen la retícula, las avenidas y las calles seriadas.</a:t>
            </a:r>
          </a:p>
          <a:p>
            <a:endParaRPr lang="es-ES" dirty="0">
              <a:latin typeface="Eras Light ITC" pitchFamily="34" charset="0"/>
            </a:endParaRPr>
          </a:p>
          <a:p>
            <a:r>
              <a:rPr lang="es-ES" dirty="0" smtClean="0">
                <a:latin typeface="Eras Light ITC" pitchFamily="34" charset="0"/>
              </a:rPr>
              <a:t>Las primeras parcelas son de 33x8m y se les impone un 50% de superficie construida dejando la otra mitad como patio. </a:t>
            </a:r>
            <a:endParaRPr lang="es-ES" dirty="0">
              <a:latin typeface="Eras Light ITC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021288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Primer reparto de suelo en la manzana de NYC</a:t>
            </a:r>
          </a:p>
          <a:p>
            <a:r>
              <a:rPr lang="es-ES" sz="1200" dirty="0" smtClean="0"/>
              <a:t>“</a:t>
            </a:r>
            <a:r>
              <a:rPr lang="es-ES" sz="1200" dirty="0" smtClean="0"/>
              <a:t>http://www.google.es/url?sa=t&amp;rct=j&amp;q=&amp;esrc=s&amp;source=web&amp;cd=1&amp;ved=0CC4QFjAA&amp;url=http%3A%2F%2Fwww.revistas.unal.edu.co%2Findex.php%2Fbitacora%2Farticle%2Fdownload%2F18609%2F19506&amp;ei=_Dy1UMzgL4aVswap44GYAQ&amp;usg=AFQjCNG-9wGbS2zfIibSPx63_zEFmWGutA”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932040" y="764704"/>
            <a:ext cx="39604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Eras Light ITC" pitchFamily="34" charset="0"/>
              </a:rPr>
              <a:t>Equitable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Building</a:t>
            </a:r>
            <a:r>
              <a:rPr lang="es-ES" dirty="0" smtClean="0">
                <a:latin typeface="Eras Light ITC" pitchFamily="34" charset="0"/>
              </a:rPr>
              <a:t> fue el último edificio que se hizo en éste periodo el cuál trae consigo la congestión en la 5ª </a:t>
            </a:r>
            <a:r>
              <a:rPr lang="es-ES" dirty="0" err="1" smtClean="0">
                <a:latin typeface="Eras Light ITC" pitchFamily="34" charset="0"/>
              </a:rPr>
              <a:t>Av</a:t>
            </a:r>
            <a:r>
              <a:rPr lang="es-ES" dirty="0" smtClean="0">
                <a:latin typeface="Eras Light ITC" pitchFamily="34" charset="0"/>
              </a:rPr>
              <a:t>, el crecimiento descontrolado de los rascacielos y la masificación de usos da lugar a la </a:t>
            </a:r>
            <a:r>
              <a:rPr lang="es-ES" dirty="0" err="1" smtClean="0">
                <a:latin typeface="Eras Light ITC" pitchFamily="34" charset="0"/>
              </a:rPr>
              <a:t>Zoning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Resolution</a:t>
            </a:r>
            <a:r>
              <a:rPr lang="es-ES" dirty="0" smtClean="0">
                <a:latin typeface="Eras Light ITC" pitchFamily="34" charset="0"/>
              </a:rPr>
              <a:t> de 1916, divide en tres zonas la ciudad: </a:t>
            </a:r>
            <a:r>
              <a:rPr lang="es-ES" dirty="0" err="1" smtClean="0">
                <a:latin typeface="Eras Light ITC" pitchFamily="34" charset="0"/>
              </a:rPr>
              <a:t>High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Districts</a:t>
            </a:r>
            <a:r>
              <a:rPr lang="es-ES" dirty="0" smtClean="0">
                <a:latin typeface="Eras Light ITC" pitchFamily="34" charset="0"/>
              </a:rPr>
              <a:t> donde la altura se regula según el ancho de la calle, Use </a:t>
            </a:r>
            <a:r>
              <a:rPr lang="es-ES" dirty="0" err="1" smtClean="0">
                <a:latin typeface="Eras Light ITC" pitchFamily="34" charset="0"/>
              </a:rPr>
              <a:t>Districts</a:t>
            </a:r>
            <a:r>
              <a:rPr lang="es-ES" dirty="0" smtClean="0">
                <a:latin typeface="Eras Light ITC" pitchFamily="34" charset="0"/>
              </a:rPr>
              <a:t> que distingue </a:t>
            </a:r>
            <a:r>
              <a:rPr lang="es-ES" dirty="0" err="1" smtClean="0">
                <a:latin typeface="Eras Light ITC" pitchFamily="34" charset="0"/>
              </a:rPr>
              <a:t>Resindencial</a:t>
            </a:r>
            <a:r>
              <a:rPr lang="es-ES" dirty="0" smtClean="0">
                <a:latin typeface="Eras Light ITC" pitchFamily="34" charset="0"/>
              </a:rPr>
              <a:t>, Comercial y No definido, y </a:t>
            </a:r>
            <a:r>
              <a:rPr lang="es-ES" dirty="0" err="1" smtClean="0">
                <a:latin typeface="Eras Light ITC" pitchFamily="34" charset="0"/>
              </a:rPr>
              <a:t>Area</a:t>
            </a:r>
            <a:r>
              <a:rPr lang="es-ES" dirty="0" smtClean="0">
                <a:latin typeface="Eras Light ITC" pitchFamily="34" charset="0"/>
              </a:rPr>
              <a:t> </a:t>
            </a:r>
            <a:r>
              <a:rPr lang="es-ES" dirty="0" err="1" smtClean="0">
                <a:latin typeface="Eras Light ITC" pitchFamily="34" charset="0"/>
              </a:rPr>
              <a:t>District</a:t>
            </a:r>
            <a:r>
              <a:rPr lang="es-ES" dirty="0" smtClean="0">
                <a:latin typeface="Eras Light ITC" pitchFamily="34" charset="0"/>
              </a:rPr>
              <a:t> el cuál establece relación entre la parcela y la superficie que puede construirse. Para controlar la altura, </a:t>
            </a:r>
            <a:r>
              <a:rPr lang="es-ES" dirty="0" err="1" smtClean="0">
                <a:latin typeface="Eras Light ITC" pitchFamily="34" charset="0"/>
              </a:rPr>
              <a:t>Setback</a:t>
            </a:r>
            <a:r>
              <a:rPr lang="es-ES" dirty="0" smtClean="0">
                <a:latin typeface="Eras Light ITC" pitchFamily="34" charset="0"/>
              </a:rPr>
              <a:t>, con </a:t>
            </a:r>
            <a:r>
              <a:rPr lang="es-ES" dirty="0" err="1" smtClean="0">
                <a:latin typeface="Eras Light ITC" pitchFamily="34" charset="0"/>
              </a:rPr>
              <a:t>porcentage</a:t>
            </a:r>
            <a:r>
              <a:rPr lang="es-ES" dirty="0" smtClean="0">
                <a:latin typeface="Eras Light ITC" pitchFamily="34" charset="0"/>
              </a:rPr>
              <a:t> de retranqueo para dejar que la luz entre en la calle y no desvalorice las parcelas de alrededor.</a:t>
            </a:r>
            <a:endParaRPr lang="es-ES" dirty="0">
              <a:latin typeface="Eras Light ITC" pitchFamily="34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78" y="2852936"/>
            <a:ext cx="2065258" cy="28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6840" y="188640"/>
            <a:ext cx="2249176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-72008" y="5993412"/>
            <a:ext cx="9216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err="1" smtClean="0"/>
              <a:t>Equitable</a:t>
            </a:r>
            <a:r>
              <a:rPr lang="es-ES" sz="1200" dirty="0" smtClean="0"/>
              <a:t> </a:t>
            </a:r>
            <a:r>
              <a:rPr lang="es-ES" sz="1200" dirty="0" err="1" smtClean="0"/>
              <a:t>Building</a:t>
            </a:r>
            <a:r>
              <a:rPr lang="es-ES" sz="1200" dirty="0" smtClean="0"/>
              <a:t> (arriba) y </a:t>
            </a:r>
            <a:r>
              <a:rPr lang="es-ES" sz="1200" dirty="0" err="1" smtClean="0"/>
              <a:t>Setback</a:t>
            </a:r>
            <a:r>
              <a:rPr lang="es-ES" sz="1200" dirty="0" smtClean="0"/>
              <a:t> (abajo) “http</a:t>
            </a:r>
            <a:r>
              <a:rPr lang="es-ES" sz="1200" dirty="0" smtClean="0"/>
              <a:t>://www.google.es/url?sa=t&amp;rct=j&amp;q=&amp;esrc=s&amp;source=web&amp;cd=1&amp;ved=0CC4QFjAA&amp;url=http%3A%2F%2Fwww.revistas.unal.edu.co%2Findex.php%2Fbitacora%2Farticle%2Fdownload%2F18609%2F19506&amp;ei=_Dy1UMzgL4aVswap44GYAQ&amp;usg=AFQjCNG-9wGbS2zfIibSPx63_zEFmWGutA”</a:t>
            </a:r>
          </a:p>
          <a:p>
            <a:endParaRPr lang="es-ES" dirty="0"/>
          </a:p>
        </p:txBody>
      </p:sp>
    </p:spTree>
  </p:cSld>
  <p:clrMapOvr>
    <a:masterClrMapping/>
  </p:clrMapOvr>
  <p:transition advClick="0" advTm="2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973</Words>
  <Application>Microsoft Office PowerPoint</Application>
  <PresentationFormat>Presentación en pantalla (4:3)</PresentationFormat>
  <Paragraphs>52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Urban Games 04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Urban Games 04</dc:title>
  <dc:creator>Jose</dc:creator>
  <cp:lastModifiedBy>Jose</cp:lastModifiedBy>
  <cp:revision>52</cp:revision>
  <dcterms:created xsi:type="dcterms:W3CDTF">2012-11-26T19:07:24Z</dcterms:created>
  <dcterms:modified xsi:type="dcterms:W3CDTF">2012-11-27T22:33:46Z</dcterms:modified>
</cp:coreProperties>
</file>