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40" d="100"/>
          <a:sy n="40" d="100"/>
        </p:scale>
        <p:origin x="-224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2000C-948E-4A7C-9EE1-2EAFFC05B773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9F3D6-0190-437B-9AB7-EE7B7CE289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ctrTitle"/>
          </p:nvPr>
        </p:nvSpPr>
        <p:spPr>
          <a:xfrm>
            <a:off x="642910" y="887405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Bauhaus 93" pitchFamily="82" charset="0"/>
              </a:rPr>
              <a:t>URBAN </a:t>
            </a:r>
            <a:r>
              <a:rPr lang="es-ES" sz="6000" smtClean="0">
                <a:latin typeface="Bauhaus 93" pitchFamily="82" charset="0"/>
              </a:rPr>
              <a:t>GAME </a:t>
            </a:r>
            <a:r>
              <a:rPr lang="es-ES" sz="6000" smtClean="0">
                <a:latin typeface="Bauhaus 93" pitchFamily="82" charset="0"/>
              </a:rPr>
              <a:t>05-06</a:t>
            </a:r>
            <a:endParaRPr lang="es-ES" sz="6000" dirty="0">
              <a:latin typeface="Bauhaus 93" pitchFamily="82" charset="0"/>
            </a:endParaRPr>
          </a:p>
        </p:txBody>
      </p:sp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8215338" cy="103822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dudas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857852" y="5500702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Mª Carmen </a:t>
            </a:r>
            <a:r>
              <a:rPr lang="es-ES" dirty="0" err="1" smtClean="0"/>
              <a:t>Berral</a:t>
            </a:r>
            <a:r>
              <a:rPr lang="es-ES" dirty="0" smtClean="0"/>
              <a:t> Toledano</a:t>
            </a:r>
          </a:p>
          <a:p>
            <a:r>
              <a:rPr lang="es-ES" dirty="0" err="1" smtClean="0"/>
              <a:t>Agnieszka</a:t>
            </a:r>
            <a:r>
              <a:rPr lang="es-ES" dirty="0" smtClean="0"/>
              <a:t> </a:t>
            </a:r>
            <a:r>
              <a:rPr lang="es-ES" dirty="0" err="1" smtClean="0"/>
              <a:t>Bebynek</a:t>
            </a:r>
            <a:r>
              <a:rPr lang="es-ES" dirty="0" smtClean="0"/>
              <a:t> </a:t>
            </a:r>
            <a:r>
              <a:rPr lang="es-ES" dirty="0" err="1" smtClean="0"/>
              <a:t>Bielanska</a:t>
            </a:r>
            <a:endParaRPr lang="es-ES" dirty="0" smtClean="0"/>
          </a:p>
          <a:p>
            <a:r>
              <a:rPr lang="es-ES" dirty="0" smtClean="0"/>
              <a:t>Alba Ruiz Sierra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bita\Dropbox\URBANISMO\DUDAS\unite de habit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9000" cy="5080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143636" y="578645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Le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Corbusier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10/20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857232"/>
            <a:ext cx="77867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s-ES" sz="2000" b="1" dirty="0" smtClean="0">
                <a:latin typeface="Courier New" pitchFamily="49" charset="0"/>
                <a:cs typeface="Courier New" pitchFamily="49" charset="0"/>
              </a:rPr>
              <a:t>¿Por </a:t>
            </a:r>
            <a:r>
              <a:rPr lang="es-ES" sz="2000" b="1" dirty="0">
                <a:latin typeface="Courier New" pitchFamily="49" charset="0"/>
                <a:cs typeface="Courier New" pitchFamily="49" charset="0"/>
              </a:rPr>
              <a:t>qué no se puede derrumbar de los centros históricos casas que no tienen ningún  valor patrimonial y con ello cambiar o mejorar el urbanismo y el aspecto de partes históricas de la ciudad? </a:t>
            </a:r>
            <a:endParaRPr lang="es-ES" sz="2000" dirty="0">
              <a:latin typeface="Courier New" pitchFamily="49" charset="0"/>
              <a:cs typeface="Courier New" pitchFamily="49" charset="0"/>
            </a:endParaRP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929158" y="300037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Grupo EDIMBURGO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11/20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429256" y="528638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</a:rPr>
              <a:t>Caixa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Forum</a:t>
            </a:r>
            <a:r>
              <a:rPr lang="es-ES" dirty="0" smtClean="0">
                <a:solidFill>
                  <a:srgbClr val="0070C0"/>
                </a:solidFill>
              </a:rPr>
              <a:t>, Madrid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Edificio reconstruido totalmente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12/20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C:\Users\Albita\Dropbox\URBANISMO\DUDAS\Laie_CaixaForum_Madrid.jpg"/>
          <p:cNvPicPr>
            <a:picLocks noChangeAspect="1" noChangeArrowheads="1"/>
          </p:cNvPicPr>
          <p:nvPr/>
        </p:nvPicPr>
        <p:blipFill>
          <a:blip r:embed="rId2"/>
          <a:srcRect l="10987" r="3319"/>
          <a:stretch>
            <a:fillRect/>
          </a:stretch>
        </p:blipFill>
        <p:spPr bwMode="auto">
          <a:xfrm>
            <a:off x="142843" y="357166"/>
            <a:ext cx="8935065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572132" y="535782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Gran Vía, Madrid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13/20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 descr="C:\Users\Albita\Dropbox\URBANISMO\DUDAS\pw_GranVi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6588119" cy="4375542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857232"/>
            <a:ext cx="82153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ourier New" pitchFamily="49" charset="0"/>
                <a:cs typeface="Courier New" pitchFamily="49" charset="0"/>
              </a:rPr>
              <a:t> </a:t>
            </a:r>
            <a:endParaRPr lang="es-E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2000" b="1" dirty="0" smtClean="0">
                <a:latin typeface="Courier New" pitchFamily="49" charset="0"/>
                <a:cs typeface="Courier New" pitchFamily="49" charset="0"/>
              </a:rPr>
              <a:t>¿Cómo </a:t>
            </a:r>
            <a:r>
              <a:rPr lang="es-ES" sz="2000" b="1" dirty="0">
                <a:latin typeface="Courier New" pitchFamily="49" charset="0"/>
                <a:cs typeface="Courier New" pitchFamily="49" charset="0"/>
              </a:rPr>
              <a:t>se puede ordenar el paisaje a partir de los “</a:t>
            </a:r>
            <a:r>
              <a:rPr lang="es-ES" sz="2000" b="1" dirty="0" err="1">
                <a:latin typeface="Courier New" pitchFamily="49" charset="0"/>
                <a:cs typeface="Courier New" pitchFamily="49" charset="0"/>
              </a:rPr>
              <a:t>desire</a:t>
            </a:r>
            <a:r>
              <a:rPr lang="es-E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2000" b="1" dirty="0" err="1">
                <a:latin typeface="Courier New" pitchFamily="49" charset="0"/>
                <a:cs typeface="Courier New" pitchFamily="49" charset="0"/>
              </a:rPr>
              <a:t>paths</a:t>
            </a:r>
            <a:r>
              <a:rPr lang="es-ES" sz="2000" b="1" dirty="0">
                <a:latin typeface="Courier New" pitchFamily="49" charset="0"/>
                <a:cs typeface="Courier New" pitchFamily="49" charset="0"/>
              </a:rPr>
              <a:t>” , los caminos que surgen espontáneamente?</a:t>
            </a:r>
            <a:endParaRPr lang="es-ES" sz="2000" dirty="0">
              <a:latin typeface="Courier New" pitchFamily="49" charset="0"/>
              <a:cs typeface="Courier New" pitchFamily="49" charset="0"/>
            </a:endParaRP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929158" y="264318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Grupo NEW YORK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14/20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rbagram.net/images/desirepat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500594" cy="600079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857752" y="428604"/>
            <a:ext cx="3857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“No vayas donde le camino te lleve, ve donde no hay camino y deja rastro”</a:t>
            </a:r>
          </a:p>
          <a:p>
            <a:endParaRPr lang="es-ES" sz="2000" dirty="0" smtClean="0">
              <a:solidFill>
                <a:srgbClr val="FF0000"/>
              </a:solidFill>
            </a:endParaRPr>
          </a:p>
          <a:p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Ralf</a:t>
            </a:r>
            <a:r>
              <a:rPr lang="es-ES" sz="2000" dirty="0" smtClean="0">
                <a:solidFill>
                  <a:srgbClr val="FF0000"/>
                </a:solidFill>
              </a:rPr>
              <a:t> Waldo Emerson 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29190" y="4143380"/>
            <a:ext cx="3857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 “El hombre camina en línea recta porque tiene un objetivo y sabe a donde va…” </a:t>
            </a:r>
          </a:p>
          <a:p>
            <a:endParaRPr lang="es-ES" sz="2000" dirty="0" smtClean="0">
              <a:solidFill>
                <a:srgbClr val="FF0000"/>
              </a:solidFill>
            </a:endParaRPr>
          </a:p>
          <a:p>
            <a:r>
              <a:rPr lang="es-ES" sz="2000" dirty="0" smtClean="0">
                <a:solidFill>
                  <a:srgbClr val="FF0000"/>
                </a:solidFill>
              </a:rPr>
              <a:t>Le </a:t>
            </a:r>
            <a:r>
              <a:rPr lang="es-ES" sz="2000" dirty="0" err="1" smtClean="0">
                <a:solidFill>
                  <a:srgbClr val="FF0000"/>
                </a:solidFill>
              </a:rPr>
              <a:t>Corbusier</a:t>
            </a:r>
            <a:r>
              <a:rPr lang="es-ES" sz="2000" dirty="0" smtClean="0">
                <a:solidFill>
                  <a:srgbClr val="FF0000"/>
                </a:solidFill>
              </a:rPr>
              <a:t> ,La ciudad del mañana.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15/20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Albita\Dropbox\URBANISMO\DUDAS\interstate 95_ tramo entre Boston y Providence (desire path que se ha convertido en una autopista).jpg"/>
          <p:cNvPicPr>
            <a:picLocks noChangeAspect="1" noChangeArrowheads="1"/>
          </p:cNvPicPr>
          <p:nvPr/>
        </p:nvPicPr>
        <p:blipFill>
          <a:blip r:embed="rId2"/>
          <a:srcRect b="8034"/>
          <a:stretch>
            <a:fillRect/>
          </a:stretch>
        </p:blipFill>
        <p:spPr bwMode="auto">
          <a:xfrm>
            <a:off x="3286116" y="285728"/>
            <a:ext cx="5532462" cy="3929066"/>
          </a:xfrm>
          <a:prstGeom prst="rect">
            <a:avLst/>
          </a:prstGeom>
          <a:noFill/>
        </p:spPr>
      </p:pic>
      <p:pic>
        <p:nvPicPr>
          <p:cNvPr id="5128" name="Picture 8" descr="C:\Users\Albita\Dropbox\URBANISMO\DUDAS\interstate 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4209954" cy="311310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929158" y="442913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Interrestate</a:t>
            </a:r>
            <a:r>
              <a:rPr lang="es-ES" dirty="0" smtClean="0">
                <a:solidFill>
                  <a:srgbClr val="FF0000"/>
                </a:solidFill>
              </a:rPr>
              <a:t> 95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16/20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lbita\Dropbox\URBANISMO\DUDAS\desirepath en invierno (ejemplo de Finlandi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8988"/>
            <a:ext cx="3800914" cy="5068904"/>
          </a:xfrm>
          <a:prstGeom prst="rect">
            <a:avLst/>
          </a:prstGeom>
          <a:noFill/>
        </p:spPr>
      </p:pic>
      <p:pic>
        <p:nvPicPr>
          <p:cNvPr id="4098" name="Picture 2" descr="C:\Users\Albita\Dropbox\URBANISMO\DUDAS\www.flickr.com-snow-steveall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857232"/>
            <a:ext cx="4358231" cy="3268673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357686" y="442913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Finlandia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17/20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8596" y="857232"/>
            <a:ext cx="77867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ourier New" pitchFamily="49" charset="0"/>
                <a:cs typeface="Courier New" pitchFamily="49" charset="0"/>
              </a:rPr>
              <a:t>¿Por qué parece que las parcelas no siguen ningún orden territorial?</a:t>
            </a:r>
            <a:endParaRPr lang="es-ES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929158" y="214311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Grupo NEW YORK 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18/20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00628" y="5357826"/>
            <a:ext cx="414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Parcelas que se adaptan al terreno y a caminos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19/20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C:\Users\Albita\Dropbox\URBANISMO\DUDAS\parcelacion irregular para adaptarse al terreno.jpg"/>
          <p:cNvPicPr>
            <a:picLocks noChangeAspect="1" noChangeArrowheads="1"/>
          </p:cNvPicPr>
          <p:nvPr/>
        </p:nvPicPr>
        <p:blipFill>
          <a:blip r:embed="rId2"/>
          <a:srcRect t="6779" b="12712"/>
          <a:stretch>
            <a:fillRect/>
          </a:stretch>
        </p:blipFill>
        <p:spPr bwMode="auto">
          <a:xfrm>
            <a:off x="214282" y="428604"/>
            <a:ext cx="4286250" cy="2714644"/>
          </a:xfrm>
          <a:prstGeom prst="rect">
            <a:avLst/>
          </a:prstGeom>
          <a:noFill/>
        </p:spPr>
      </p:pic>
      <p:pic>
        <p:nvPicPr>
          <p:cNvPr id="2051" name="Picture 3" descr="C:\Users\Albita\Dropbox\URBANISMO\DUDAS\parcelas irregulares en Guatemala.jpg"/>
          <p:cNvPicPr>
            <a:picLocks noChangeAspect="1" noChangeArrowheads="1"/>
          </p:cNvPicPr>
          <p:nvPr/>
        </p:nvPicPr>
        <p:blipFill>
          <a:blip r:embed="rId3"/>
          <a:srcRect t="14628"/>
          <a:stretch>
            <a:fillRect/>
          </a:stretch>
        </p:blipFill>
        <p:spPr bwMode="auto">
          <a:xfrm>
            <a:off x="142844" y="3357562"/>
            <a:ext cx="4402374" cy="2501511"/>
          </a:xfrm>
          <a:prstGeom prst="rect">
            <a:avLst/>
          </a:prstGeom>
          <a:noFill/>
        </p:spPr>
      </p:pic>
      <p:pic>
        <p:nvPicPr>
          <p:cNvPr id="2052" name="Picture 4" descr="C:\Users\Albita\Dropbox\URBANISMO\DUDAS\irregularidades en la parcelacion debido a las caracteristicas del terreno.jpg"/>
          <p:cNvPicPr>
            <a:picLocks noChangeAspect="1" noChangeArrowheads="1"/>
          </p:cNvPicPr>
          <p:nvPr/>
        </p:nvPicPr>
        <p:blipFill>
          <a:blip r:embed="rId4"/>
          <a:srcRect b="11042"/>
          <a:stretch>
            <a:fillRect/>
          </a:stretch>
        </p:blipFill>
        <p:spPr bwMode="auto">
          <a:xfrm>
            <a:off x="4614602" y="500042"/>
            <a:ext cx="4457992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857232"/>
            <a:ext cx="77867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ourier New" pitchFamily="49" charset="0"/>
                <a:cs typeface="Courier New" pitchFamily="49" charset="0"/>
              </a:rPr>
              <a:t> </a:t>
            </a:r>
            <a:endParaRPr lang="es-E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2000" b="1" dirty="0" smtClean="0">
                <a:latin typeface="Courier New" pitchFamily="49" charset="0"/>
                <a:cs typeface="Courier New" pitchFamily="49" charset="0"/>
              </a:rPr>
              <a:t>¿Qué </a:t>
            </a:r>
            <a:r>
              <a:rPr lang="es-ES" sz="2000" b="1" dirty="0">
                <a:latin typeface="Courier New" pitchFamily="49" charset="0"/>
                <a:cs typeface="Courier New" pitchFamily="49" charset="0"/>
              </a:rPr>
              <a:t>aspectos se han tenido en cuenta a lo largo de la historia para desarrollar los trazados urbanos?</a:t>
            </a:r>
            <a:endParaRPr lang="es-ES" sz="2000" dirty="0">
              <a:latin typeface="Courier New" pitchFamily="49" charset="0"/>
              <a:cs typeface="Courier New" pitchFamily="49" charset="0"/>
            </a:endParaRP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929158" y="264318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Grupo  EDIMBURGO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2/20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bita\Dropbox\URBANISMO\DUDAS\krakow_plaza mayor-ejemplo de la calle q interrumpe la regularidad de la trama (no se modifica pq antes era via rea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3905278" cy="292895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572000" y="571480"/>
            <a:ext cx="64293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Krakow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, Plaza Mayor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Calle que interrumpe la regularidad de la trama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20/20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1" descr="C:\Users\Albita\Dropbox\URBANISMO\DUDAS\washington-irregularidades en la trama por causa del rio y las carreteras principa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3857652" cy="314482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500562" y="3786190"/>
            <a:ext cx="4643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Washington</a:t>
            </a:r>
            <a:b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Irregularidades en la trama por causa del rio y las carreteras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3/20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C:\Users\MariCarmen\Desktop\frank_lloyd_wright_1958_the_living_city_3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7215237" cy="5727094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bita\Dropbox\URBANISMO\DUDAS\alejand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500858" cy="517272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143636" y="571501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Grecia, Alejandría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4/20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bita\Dropbox\URBANISMO\DUDAS\cardo e decum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415084" cy="501259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143636" y="550070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Roma, Cardo e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Decumano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5/20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bita\Dropbox\URBANISMO\DUDAS\huesca medie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7"/>
            <a:ext cx="5055473" cy="550072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929322" y="585789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Ciudad Medieval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6/20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bita\Dropbox\URBANISMO\DUDAS\Ciudad_Jar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643559" cy="525302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143636" y="571501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s. XVIII Ciudad Jardín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7/20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bita\Dropbox\URBANISMO\DUDAS\stockdale_1800_paris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208712" cy="561816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143636" y="592933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s. XIX París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8/20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_J2zmgBkt0Lg/S2vr6yNj3lI/AAAAAAAABP8/VazC7Lu2vQY/s400/palmanova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550461" cy="492922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715008" y="557214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Ciudad ideal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Grupo Buenos Aires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29520" y="6478809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urier New" pitchFamily="49" charset="0"/>
                <a:cs typeface="Courier New" pitchFamily="49" charset="0"/>
              </a:rPr>
              <a:t>“DUDAS”   9/20</a:t>
            </a:r>
            <a:endParaRPr lang="es-E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000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266</Words>
  <Application>Microsoft Office PowerPoint</Application>
  <PresentationFormat>Presentación en pantalla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URBAN GAME 05-06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Albita</dc:creator>
  <cp:lastModifiedBy>MariCarmen</cp:lastModifiedBy>
  <cp:revision>33</cp:revision>
  <dcterms:created xsi:type="dcterms:W3CDTF">2012-11-18T21:28:38Z</dcterms:created>
  <dcterms:modified xsi:type="dcterms:W3CDTF">2012-11-20T00:33:09Z</dcterms:modified>
</cp:coreProperties>
</file>