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58" r:id="rId4"/>
    <p:sldId id="267" r:id="rId5"/>
    <p:sldId id="268" r:id="rId6"/>
    <p:sldId id="259" r:id="rId7"/>
    <p:sldId id="261" r:id="rId8"/>
    <p:sldId id="262" r:id="rId9"/>
    <p:sldId id="260" r:id="rId10"/>
    <p:sldId id="264" r:id="rId11"/>
    <p:sldId id="265" r:id="rId12"/>
    <p:sldId id="266" r:id="rId13"/>
  </p:sldIdLst>
  <p:sldSz cx="9144000" cy="6858000" type="screen4x3"/>
  <p:notesSz cx="7099300" cy="10234613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78" y="9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FB0E7-E0AE-4517-A04E-DAB913CD98B9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60E7B-DBC5-4A99-9015-8191387C2BC1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41234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557140AB-EA7B-4820-9CBD-F747EF9A8F4B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E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21D235E-CEB7-4AA1-B421-7EA39EC0ADC6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15466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1D235E-CEB7-4AA1-B421-7EA39EC0ADC6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2274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Rectángulo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23 Rectángulo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24 Rectángulo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25 Rectángulo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26 Rectángulo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29 Rectángulo redondeado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30 Rectángulo redondeado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6 Rectángulo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9 Rectángulo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18 Rectángulo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28" name="27 Marcador de fecha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416A17B6-3887-410F-9932-E182035C2727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17" name="1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29" name="2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05C432F5-3A85-4694-A697-F7A41B5EEF2D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A17B6-3887-410F-9932-E182035C2727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32F5-3A85-4694-A697-F7A41B5EEF2D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A17B6-3887-410F-9932-E182035C2727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32F5-3A85-4694-A697-F7A41B5EEF2D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A17B6-3887-410F-9932-E182035C2727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32F5-3A85-4694-A697-F7A41B5EEF2D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A17B6-3887-410F-9932-E182035C2727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32F5-3A85-4694-A697-F7A41B5EEF2D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A17B6-3887-410F-9932-E182035C2727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32F5-3A85-4694-A697-F7A41B5EEF2D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26" name="25 Marcador de fecha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416A17B6-3887-410F-9932-E182035C2727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5C432F5-3A85-4694-A697-F7A41B5EEF2D}" type="slidenum">
              <a:rPr lang="es-ES" smtClean="0"/>
              <a:t>‹#›</a:t>
            </a:fld>
            <a:endParaRPr lang="es-ES"/>
          </a:p>
        </p:txBody>
      </p:sp>
      <p:sp>
        <p:nvSpPr>
          <p:cNvPr id="28" name="27 Marcador de pie de página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416A17B6-3887-410F-9932-E182035C2727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05C432F5-3A85-4694-A697-F7A41B5EEF2D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A17B6-3887-410F-9932-E182035C2727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32F5-3A85-4694-A697-F7A41B5EEF2D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A17B6-3887-410F-9932-E182035C2727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32F5-3A85-4694-A697-F7A41B5EEF2D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A17B6-3887-410F-9932-E182035C2727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C432F5-3A85-4694-A697-F7A41B5EEF2D}" type="slidenum">
              <a:rPr lang="es-ES" smtClean="0"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27 Rectángulo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28 Rectángulo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29 Rectángulo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30 Rectángulo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31 Rectángulo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32 Rectángulo redondeado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33 Rectángulo redondeado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34 Rectángulo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35 Rectángulo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36 Rectángulo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37 Rectángulo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38 Rectángulo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39 Rectángulo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416A17B6-3887-410F-9932-E182035C2727}" type="datetimeFigureOut">
              <a:rPr lang="es-ES" smtClean="0"/>
              <a:t>06/05/2015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05C432F5-3A85-4694-A697-F7A41B5EEF2D}" type="slidenum">
              <a:rPr lang="es-ES" smtClean="0"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8458200" cy="1470025"/>
          </a:xfrm>
        </p:spPr>
        <p:txBody>
          <a:bodyPr/>
          <a:lstStyle/>
          <a:p>
            <a:r>
              <a:rPr lang="es-ES" dirty="0" smtClean="0"/>
              <a:t>Desarrollo Urbano De Córdoba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6516216" y="5517232"/>
            <a:ext cx="2376264" cy="1032520"/>
          </a:xfrm>
        </p:spPr>
        <p:txBody>
          <a:bodyPr>
            <a:normAutofit fontScale="77500" lnSpcReduction="20000"/>
          </a:bodyPr>
          <a:lstStyle/>
          <a:p>
            <a:r>
              <a:rPr lang="es-ES" sz="1600" dirty="0" smtClean="0"/>
              <a:t>Alumnos:</a:t>
            </a:r>
          </a:p>
          <a:p>
            <a:r>
              <a:rPr lang="es-ES" sz="1600" dirty="0" smtClean="0"/>
              <a:t>Vanesa Fernández Rodríguez</a:t>
            </a:r>
          </a:p>
          <a:p>
            <a:r>
              <a:rPr lang="es-ES" sz="1600" dirty="0" smtClean="0"/>
              <a:t>Adrian Rodríguez Estévez</a:t>
            </a:r>
          </a:p>
          <a:p>
            <a:r>
              <a:rPr lang="es-ES" sz="1600" dirty="0" smtClean="0"/>
              <a:t>Lidia </a:t>
            </a:r>
            <a:r>
              <a:rPr lang="es-ES" sz="1600" dirty="0" err="1" smtClean="0"/>
              <a:t>Cidoncha</a:t>
            </a:r>
            <a:r>
              <a:rPr lang="es-ES" sz="1600" dirty="0" smtClean="0"/>
              <a:t> Ledesma</a:t>
            </a:r>
          </a:p>
          <a:p>
            <a:r>
              <a:rPr lang="es-ES" sz="1600" dirty="0" smtClean="0"/>
              <a:t>Natalia Alarcos Muñoz</a:t>
            </a:r>
            <a:endParaRPr lang="es-ES" sz="1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576064"/>
          </a:xfrm>
        </p:spPr>
        <p:txBody>
          <a:bodyPr>
            <a:noAutofit/>
          </a:bodyPr>
          <a:lstStyle/>
          <a:p>
            <a:pPr lvl="0" algn="ctr"/>
            <a:r>
              <a:rPr lang="es-ES" sz="3500" b="1" i="1" u="sng" dirty="0" smtClean="0"/>
              <a:t>Morfología urbana y Barreras de fijación</a:t>
            </a:r>
            <a:endParaRPr lang="es-ES" sz="3500" i="1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249488"/>
            <a:ext cx="8208912" cy="4608512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Morfología urbana: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s-ES" sz="2400" dirty="0" smtClean="0">
              <a:latin typeface="Century Gothic" pitchFamily="34" charset="0"/>
            </a:endParaRP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El centro histórico.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El ensanche.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La expansión periférica.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endParaRPr lang="es-ES" dirty="0" smtClean="0">
              <a:latin typeface="Century Gothic" pitchFamily="34" charset="0"/>
            </a:endParaRPr>
          </a:p>
          <a:p>
            <a:pPr lvl="0">
              <a:buClr>
                <a:schemeClr val="accent1">
                  <a:lumMod val="50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Barreras de fijación:</a:t>
            </a:r>
          </a:p>
          <a:p>
            <a:pPr lvl="0">
              <a:buClr>
                <a:schemeClr val="accent1">
                  <a:lumMod val="50000"/>
                </a:schemeClr>
              </a:buClr>
            </a:pPr>
            <a:endParaRPr lang="es-ES" sz="2000" dirty="0" smtClean="0">
              <a:latin typeface="Century Gothic" pitchFamily="34" charset="0"/>
            </a:endParaRP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Naturales (Meandro del río Guadalquivir).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Artificiales (Autovía y Tendido ferroviario).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endParaRPr lang="es-ES" sz="20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endParaRPr lang="es-ES" sz="2000" dirty="0" smtClean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764704"/>
            <a:ext cx="9144000" cy="576064"/>
          </a:xfrm>
        </p:spPr>
        <p:txBody>
          <a:bodyPr>
            <a:noAutofit/>
          </a:bodyPr>
          <a:lstStyle/>
          <a:p>
            <a:pPr lvl="0" algn="ctr"/>
            <a:r>
              <a:rPr lang="es-ES" sz="3500" b="1" i="1" u="sng" dirty="0" smtClean="0"/>
              <a:t>Morfología urbana</a:t>
            </a:r>
            <a:endParaRPr lang="es-ES" sz="3500" i="1" u="sng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84784"/>
            <a:ext cx="8208912" cy="5373216"/>
          </a:xfrm>
        </p:spPr>
        <p:txBody>
          <a:bodyPr>
            <a:normAutofit fontScale="92500"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Casco histórico: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El centro histórico de Córdoba es característico por presenta un plano irregular propio de la ciudad musulmana.</a:t>
            </a:r>
          </a:p>
          <a:p>
            <a:pPr marL="704088" lvl="2" indent="0">
              <a:buClr>
                <a:schemeClr val="accent1">
                  <a:lumMod val="50000"/>
                </a:schemeClr>
              </a:buClr>
              <a:buNone/>
            </a:pPr>
            <a:endParaRPr lang="es-ES" sz="20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Ensanche: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Zona que aparece tras el derribo de las murallas.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Se construye en de modo ortogonal.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A esta zona se fueron a vivir los burgueses.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endParaRPr lang="es-ES" sz="20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 lvl="0">
              <a:buClr>
                <a:schemeClr val="accent1">
                  <a:lumMod val="50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Periferia: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Surge a partir del desarrollo industrial.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Se construyen nuevas zonas bien comunicadas para el proceso de producción, y para acoger a familias con menor poder adquisitivo.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100" dirty="0" smtClean="0">
                <a:solidFill>
                  <a:schemeClr val="tx1"/>
                </a:solidFill>
                <a:latin typeface="Century Gothic" pitchFamily="34" charset="0"/>
              </a:rPr>
              <a:t>Existen tres zonas bien distinguidas(Polígonos industriales, Los grandes equipamientos y Los barrios residenciales).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3212976"/>
            <a:ext cx="9144000" cy="576064"/>
          </a:xfrm>
        </p:spPr>
        <p:txBody>
          <a:bodyPr>
            <a:noAutofit/>
          </a:bodyPr>
          <a:lstStyle/>
          <a:p>
            <a:pPr lvl="0" algn="ctr"/>
            <a:r>
              <a:rPr lang="es-ES" sz="3500" b="1" i="1" u="sng" dirty="0" smtClean="0"/>
              <a:t>FIN</a:t>
            </a:r>
            <a:endParaRPr lang="es-ES" sz="3500" i="1" u="sng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1052736"/>
            <a:ext cx="8229600" cy="1066800"/>
          </a:xfrm>
        </p:spPr>
        <p:txBody>
          <a:bodyPr>
            <a:normAutofit fontScale="90000"/>
          </a:bodyPr>
          <a:lstStyle/>
          <a:p>
            <a:pPr lvl="0"/>
            <a:r>
              <a:rPr lang="es-ES" b="1" i="1" u="sng" dirty="0" smtClean="0">
                <a:latin typeface="Century Gothic" pitchFamily="34" charset="0"/>
              </a:rPr>
              <a:t>Origen y desarrollo de la ciudad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636912"/>
            <a:ext cx="8229600" cy="2403712"/>
          </a:xfrm>
        </p:spPr>
        <p:txBody>
          <a:bodyPr/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La población en Córdoba tiene un núcleo desde la prehistoria (se encontraron restos de humanos del 32000 a.C.)</a:t>
            </a:r>
          </a:p>
          <a:p>
            <a:endParaRPr lang="es-ES" sz="2000" dirty="0" smtClean="0">
              <a:latin typeface="Century Gothic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En la época prerromana existía ya un importante núcleo de población que ejercía cierto control sobre el territorio circundante.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i="1" u="sng" dirty="0" smtClean="0">
                <a:latin typeface="Century Gothic" pitchFamily="34" charset="0"/>
              </a:rPr>
              <a:t>Época romana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88840"/>
            <a:ext cx="4464496" cy="4464496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Los romanos la conquistaron en el 206 a.C. tras la batalla de </a:t>
            </a:r>
            <a:r>
              <a:rPr lang="es-ES" sz="2000" dirty="0" err="1" smtClean="0">
                <a:latin typeface="Century Gothic" pitchFamily="34" charset="0"/>
              </a:rPr>
              <a:t>Ilipa</a:t>
            </a:r>
            <a:r>
              <a:rPr lang="es-ES" sz="2000" dirty="0" smtClean="0">
                <a:latin typeface="Century Gothic" pitchFamily="34" charset="0"/>
              </a:rPr>
              <a:t> y la llamaron Corduba.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s-ES" sz="2000" dirty="0" smtClean="0">
              <a:latin typeface="Century Gothic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Se llevan a cabo un proceso de reformación y conversión romana llegando incluso a instaurar un foro romano en su centro.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s-ES" sz="2000" dirty="0" smtClean="0">
              <a:latin typeface="Century Gothic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En la Alta Edad Media sigue creciendo aunque no muy rápidamente.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9465" y="1988840"/>
            <a:ext cx="3814535" cy="4573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i="1" u="sng" dirty="0" smtClean="0">
                <a:latin typeface="Century Gothic" pitchFamily="34" charset="0"/>
              </a:rPr>
              <a:t>Características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4762872" cy="4325112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s-ES" dirty="0" smtClean="0">
                <a:latin typeface="Century Gothic" pitchFamily="34" charset="0"/>
              </a:rPr>
              <a:t>Se caracteriza por un plano ortogonal. Hay sitios públicos el más característico el foro romano. 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s-ES" dirty="0" err="1" smtClean="0">
                <a:latin typeface="Century Gothic" pitchFamily="34" charset="0"/>
              </a:rPr>
              <a:t>Existián</a:t>
            </a:r>
            <a:r>
              <a:rPr lang="es-ES" dirty="0" smtClean="0">
                <a:latin typeface="Century Gothic" pitchFamily="34" charset="0"/>
              </a:rPr>
              <a:t> dos vías principales de norte a sur (el cardo) y de este a oeste (el </a:t>
            </a:r>
            <a:r>
              <a:rPr lang="es-ES" dirty="0" err="1" smtClean="0">
                <a:latin typeface="Century Gothic" pitchFamily="34" charset="0"/>
              </a:rPr>
              <a:t>decumano</a:t>
            </a:r>
            <a:r>
              <a:rPr lang="es-ES" dirty="0" smtClean="0">
                <a:latin typeface="Century Gothic" pitchFamily="34" charset="0"/>
              </a:rPr>
              <a:t>).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s-ES" dirty="0" smtClean="0">
                <a:latin typeface="Century Gothic" pitchFamily="34" charset="0"/>
              </a:rPr>
              <a:t>El foro romano estaba en la intersección de las dos vías.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002386"/>
            <a:ext cx="2845915" cy="481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64292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b="1" i="1" u="sng" dirty="0">
                <a:latin typeface="Century Gothic" pitchFamily="34" charset="0"/>
              </a:rPr>
              <a:t>Época </a:t>
            </a:r>
            <a:r>
              <a:rPr lang="es-ES" b="1" i="1" u="sng" dirty="0" smtClean="0">
                <a:latin typeface="Century Gothic" pitchFamily="34" charset="0"/>
              </a:rPr>
              <a:t>visigoda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9424"/>
            <a:ext cx="4762872" cy="4325112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s-ES" dirty="0" smtClean="0">
                <a:latin typeface="Century Gothic" pitchFamily="34" charset="0"/>
              </a:rPr>
              <a:t>Con la caída del imperio romano, Corduba fue saqueada por los vándalos, ocupándola temporalmente.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r>
              <a:rPr lang="es-ES" dirty="0" smtClean="0">
                <a:latin typeface="Century Gothic" pitchFamily="34" charset="0"/>
              </a:rPr>
              <a:t>En esta época se construyeron la Iglesia de Santa Clara, la Iglesia de los tres Santos, la Iglesia martirial de San Acisclo y la Basílica de San Vicente Mártir. A causa de la influencia católica.</a:t>
            </a:r>
            <a:endParaRPr lang="es-ES" dirty="0">
              <a:latin typeface="Century Gothic" pitchFamily="34" charset="0"/>
            </a:endParaRPr>
          </a:p>
          <a:p>
            <a:endParaRPr lang="es-E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2564904"/>
            <a:ext cx="3983366" cy="3284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154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576064"/>
          </a:xfrm>
        </p:spPr>
        <p:txBody>
          <a:bodyPr>
            <a:normAutofit fontScale="90000"/>
          </a:bodyPr>
          <a:lstStyle/>
          <a:p>
            <a:pPr lvl="0" algn="ctr"/>
            <a:r>
              <a:rPr lang="es-ES" b="1" i="1" u="sng" dirty="0" smtClean="0">
                <a:latin typeface="Century Gothic" pitchFamily="34" charset="0"/>
              </a:rPr>
              <a:t>Época musulmana</a:t>
            </a:r>
            <a:br>
              <a:rPr lang="es-ES" b="1" i="1" u="sng" dirty="0" smtClean="0">
                <a:latin typeface="Century Gothic" pitchFamily="34" charset="0"/>
              </a:rPr>
            </a:br>
            <a:endParaRPr lang="es-ES" b="1" i="1" u="sng" dirty="0" smtClean="0"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88840"/>
            <a:ext cx="4464496" cy="4464496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Con la llegada de los árabes en el 711 se establece como capital de provincia y nace así el Emirato independiente de Córdoba.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s-ES" sz="2000" dirty="0" smtClean="0">
              <a:latin typeface="Century Gothic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Esta época la ciudad sufre un crecimiento demográfico, cultural y económico inmenso.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s-ES" sz="2000" dirty="0" smtClean="0">
              <a:latin typeface="Century Gothic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Se construye la mezquita y la ciudad de Medina </a:t>
            </a:r>
            <a:r>
              <a:rPr lang="es-ES" sz="2000" dirty="0" err="1" smtClean="0">
                <a:latin typeface="Century Gothic" pitchFamily="34" charset="0"/>
              </a:rPr>
              <a:t>Azahara</a:t>
            </a:r>
            <a:r>
              <a:rPr lang="es-ES" sz="2000" dirty="0" smtClean="0">
                <a:latin typeface="Century Gothic" pitchFamily="34" charset="0"/>
              </a:rPr>
              <a:t>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772816"/>
            <a:ext cx="3829050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i="1" u="sng" dirty="0" smtClean="0">
                <a:latin typeface="Century Gothic" pitchFamily="34" charset="0"/>
              </a:rPr>
              <a:t>Características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2393504"/>
            <a:ext cx="4536504" cy="4059832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Sus principales características son: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s-ES" sz="2000" dirty="0" smtClean="0">
              <a:latin typeface="Century Gothic" pitchFamily="34" charset="0"/>
            </a:endParaRP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Ciudades amuralladas con un núcleo central (Medina)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Calles muy estrechas, no rectilíneas.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000" dirty="0" smtClean="0">
                <a:solidFill>
                  <a:schemeClr val="tx1"/>
                </a:solidFill>
                <a:latin typeface="Century Gothic" pitchFamily="34" charset="0"/>
              </a:rPr>
              <a:t>Se diferencian los barrios residenciales y los de arrabal.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s-ES" sz="2000" dirty="0" smtClean="0">
              <a:latin typeface="Century Gothic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0032" y="2636913"/>
            <a:ext cx="4036394" cy="223224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576064"/>
          </a:xfrm>
        </p:spPr>
        <p:txBody>
          <a:bodyPr>
            <a:normAutofit fontScale="90000"/>
          </a:bodyPr>
          <a:lstStyle/>
          <a:p>
            <a:pPr lvl="0" algn="ctr"/>
            <a:r>
              <a:rPr lang="es-ES" b="1" i="1" u="sng" dirty="0" smtClean="0">
                <a:latin typeface="Century Gothic" pitchFamily="34" charset="0"/>
              </a:rPr>
              <a:t>Ventajas e inconvenientes</a:t>
            </a:r>
            <a:endParaRPr lang="es-ES" i="1" u="sng" dirty="0">
              <a:latin typeface="Century Gothic" pitchFamily="34" charset="0"/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88840"/>
            <a:ext cx="8208912" cy="4608512"/>
          </a:xfrm>
        </p:spPr>
        <p:txBody>
          <a:bodyPr>
            <a:normAutofit fontScale="92500" lnSpcReduction="20000"/>
          </a:bodyPr>
          <a:lstStyle/>
          <a:p>
            <a:pPr>
              <a:buClr>
                <a:schemeClr val="accent1">
                  <a:lumMod val="50000"/>
                </a:schemeClr>
              </a:buClr>
            </a:pPr>
            <a:r>
              <a:rPr lang="es-ES" sz="2200" dirty="0" smtClean="0">
                <a:latin typeface="Century Gothic" pitchFamily="34" charset="0"/>
              </a:rPr>
              <a:t>Ventajas: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s-ES" sz="2400" dirty="0" smtClean="0">
              <a:latin typeface="Century Gothic" pitchFamily="34" charset="0"/>
            </a:endParaRP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200" dirty="0" smtClean="0">
                <a:solidFill>
                  <a:schemeClr val="tx1"/>
                </a:solidFill>
                <a:latin typeface="Century Gothic" pitchFamily="34" charset="0"/>
              </a:rPr>
              <a:t>Ciudad más humanizada.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200" dirty="0" smtClean="0">
                <a:solidFill>
                  <a:schemeClr val="tx1"/>
                </a:solidFill>
                <a:latin typeface="Century Gothic" pitchFamily="34" charset="0"/>
              </a:rPr>
              <a:t>Las viviendas ordenan el plano de la ciudad, por lo que hay mayor libertad constructiva.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200" dirty="0" smtClean="0">
                <a:solidFill>
                  <a:schemeClr val="tx1"/>
                </a:solidFill>
                <a:latin typeface="Century Gothic" pitchFamily="34" charset="0"/>
              </a:rPr>
              <a:t>Mayor adaptación a la climatología.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200" dirty="0" smtClean="0">
                <a:solidFill>
                  <a:schemeClr val="tx1"/>
                </a:solidFill>
                <a:latin typeface="Century Gothic" pitchFamily="34" charset="0"/>
              </a:rPr>
              <a:t>Se fomentan más las relaciones humanas.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endParaRPr lang="es-ES" dirty="0" smtClean="0">
              <a:latin typeface="Century Gothic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s-ES" sz="2200" dirty="0" smtClean="0">
                <a:latin typeface="Century Gothic" pitchFamily="34" charset="0"/>
              </a:rPr>
              <a:t>Inconvenientes: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s-ES" sz="2400" dirty="0" smtClean="0">
              <a:latin typeface="Century Gothic" pitchFamily="34" charset="0"/>
            </a:endParaRP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200" dirty="0" smtClean="0">
                <a:solidFill>
                  <a:schemeClr val="tx1"/>
                </a:solidFill>
                <a:latin typeface="Century Gothic" pitchFamily="34" charset="0"/>
              </a:rPr>
              <a:t>Calles muy estrechas y no rectilíneas lo que dificulta la circulación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200" dirty="0" smtClean="0">
                <a:solidFill>
                  <a:schemeClr val="tx1"/>
                </a:solidFill>
                <a:latin typeface="Century Gothic" pitchFamily="34" charset="0"/>
              </a:rPr>
              <a:t>En la antigüedad era propensa a los incendios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200" dirty="0" smtClean="0">
                <a:solidFill>
                  <a:schemeClr val="tx1"/>
                </a:solidFill>
                <a:latin typeface="Century Gothic" pitchFamily="34" charset="0"/>
              </a:rPr>
              <a:t>Tenían dificultad de eliminar los residuos urbanos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r>
              <a:rPr lang="es-ES" sz="2200" dirty="0" smtClean="0">
                <a:solidFill>
                  <a:schemeClr val="tx1"/>
                </a:solidFill>
                <a:latin typeface="Century Gothic" pitchFamily="34" charset="0"/>
              </a:rPr>
              <a:t>Escasa insolación</a:t>
            </a: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endParaRPr lang="es-ES" sz="1800" dirty="0" smtClean="0">
              <a:latin typeface="Century Gothic" pitchFamily="34" charset="0"/>
            </a:endParaRP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endParaRPr lang="es-ES" sz="1800" dirty="0" smtClean="0">
              <a:latin typeface="Century Gothic" pitchFamily="34" charset="0"/>
            </a:endParaRPr>
          </a:p>
          <a:p>
            <a:pPr lvl="2">
              <a:buClr>
                <a:schemeClr val="accent1">
                  <a:lumMod val="50000"/>
                </a:schemeClr>
              </a:buClr>
              <a:buFont typeface="Symbol" pitchFamily="18" charset="2"/>
              <a:buChar char=""/>
            </a:pPr>
            <a:endParaRPr lang="es-ES" sz="2000" dirty="0" smtClean="0">
              <a:solidFill>
                <a:schemeClr val="tx1"/>
              </a:solidFill>
              <a:latin typeface="Century Gothic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endParaRPr lang="es-ES" sz="2000" dirty="0" smtClean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1052736"/>
            <a:ext cx="91440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es-ES" b="1" i="1" u="sng" dirty="0" smtClean="0">
                <a:latin typeface="Century Gothic" pitchFamily="34" charset="0"/>
              </a:rPr>
              <a:t>Época cristiana y edad moderna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988840"/>
            <a:ext cx="4248472" cy="4464496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75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Con la Reconquista de los Reyes Católicos, Córdoba perdió su influencia en el resto de territorios circundantes</a:t>
            </a:r>
          </a:p>
          <a:p>
            <a:pPr>
              <a:buClr>
                <a:schemeClr val="accent1">
                  <a:lumMod val="75000"/>
                </a:schemeClr>
              </a:buClr>
            </a:pPr>
            <a:endParaRPr lang="es-ES" sz="2000" dirty="0" smtClean="0">
              <a:latin typeface="Century Gothic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Su crecimiento económico se estancó</a:t>
            </a:r>
          </a:p>
          <a:p>
            <a:pPr>
              <a:buClr>
                <a:schemeClr val="accent1">
                  <a:lumMod val="50000"/>
                </a:schemeClr>
              </a:buClr>
            </a:pPr>
            <a:endParaRPr lang="es-ES" sz="2000" dirty="0" smtClean="0">
              <a:latin typeface="Century Gothic" pitchFamily="34" charset="0"/>
            </a:endParaRPr>
          </a:p>
          <a:p>
            <a:pPr>
              <a:buClr>
                <a:schemeClr val="accent1">
                  <a:lumMod val="50000"/>
                </a:schemeClr>
              </a:buClr>
            </a:pPr>
            <a:r>
              <a:rPr lang="es-ES" sz="2000" dirty="0" smtClean="0">
                <a:latin typeface="Century Gothic" pitchFamily="34" charset="0"/>
              </a:rPr>
              <a:t>Perdió a gran parte de su población al ser árabe y judía.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1916832"/>
            <a:ext cx="4276725" cy="467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o">
  <a:themeElements>
    <a:clrScheme name="Urbano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o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Urban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159</TotalTime>
  <Words>559</Words>
  <Application>Microsoft Office PowerPoint</Application>
  <PresentationFormat>On-screen Show (4:3)</PresentationFormat>
  <Paragraphs>83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Calibri</vt:lpstr>
      <vt:lpstr>Century Gothic</vt:lpstr>
      <vt:lpstr>Georgia</vt:lpstr>
      <vt:lpstr>Symbol</vt:lpstr>
      <vt:lpstr>Trebuchet MS</vt:lpstr>
      <vt:lpstr>Wingdings 2</vt:lpstr>
      <vt:lpstr>Urbano</vt:lpstr>
      <vt:lpstr>Desarrollo Urbano De Córdoba</vt:lpstr>
      <vt:lpstr>Origen y desarrollo de la ciudad </vt:lpstr>
      <vt:lpstr>Época romana</vt:lpstr>
      <vt:lpstr>Características</vt:lpstr>
      <vt:lpstr>Época visigoda</vt:lpstr>
      <vt:lpstr>Época musulmana </vt:lpstr>
      <vt:lpstr>Características</vt:lpstr>
      <vt:lpstr>Ventajas e inconvenientes</vt:lpstr>
      <vt:lpstr>Época cristiana y edad moderna</vt:lpstr>
      <vt:lpstr>Morfología urbana y Barreras de fijación</vt:lpstr>
      <vt:lpstr>Morfología urbana</vt:lpstr>
      <vt:lpstr>FIN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Desarrollo Urbano De Córdoba</dc:title>
  <dc:creator>Equipo</dc:creator>
  <cp:lastModifiedBy>Vanesa</cp:lastModifiedBy>
  <cp:revision>16</cp:revision>
  <cp:lastPrinted>2015-05-05T10:24:33Z</cp:lastPrinted>
  <dcterms:created xsi:type="dcterms:W3CDTF">2015-05-05T07:00:19Z</dcterms:created>
  <dcterms:modified xsi:type="dcterms:W3CDTF">2015-05-06T15:36:29Z</dcterms:modified>
</cp:coreProperties>
</file>