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66" r:id="rId3"/>
    <p:sldId id="256" r:id="rId4"/>
    <p:sldId id="257" r:id="rId5"/>
    <p:sldId id="258" r:id="rId6"/>
    <p:sldId id="259" r:id="rId7"/>
    <p:sldId id="260" r:id="rId8"/>
    <p:sldId id="261" r:id="rId9"/>
    <p:sldId id="262" r:id="rId10"/>
    <p:sldId id="263" r:id="rId11"/>
    <p:sldId id="264" r:id="rId12"/>
    <p:sldId id="267" r:id="rId13"/>
    <p:sldId id="265" r:id="rId14"/>
    <p:sldId id="268" r:id="rId15"/>
    <p:sldId id="269" r:id="rId16"/>
    <p:sldId id="270" r:id="rId17"/>
    <p:sldId id="271" r:id="rId18"/>
    <p:sldId id="272"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269A2C-BD91-4F45-8487-6C91B743AFFC}" type="datetimeFigureOut">
              <a:rPr lang="es-ES" smtClean="0"/>
              <a:pPr/>
              <a:t>26/01/2013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02AA3-BF1A-4181-9EBC-21B134D7FF3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18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A102AA3-BF1A-4181-9EBC-21B134D7FF3D}"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EB1A3A2-6595-4495-8CAB-0B813D275730}" type="datetimeFigureOut">
              <a:rPr lang="es-ES" smtClean="0"/>
              <a:pPr/>
              <a:t>26/01/2013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E4EADF-7449-42FF-A906-9E8DB141485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EB1A3A2-6595-4495-8CAB-0B813D275730}" type="datetimeFigureOut">
              <a:rPr lang="es-ES" smtClean="0"/>
              <a:pPr/>
              <a:t>26/01/2013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E4EADF-7449-42FF-A906-9E8DB141485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EB1A3A2-6595-4495-8CAB-0B813D275730}" type="datetimeFigureOut">
              <a:rPr lang="es-ES" smtClean="0"/>
              <a:pPr/>
              <a:t>26/01/2013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E4EADF-7449-42FF-A906-9E8DB141485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EB1A3A2-6595-4495-8CAB-0B813D275730}" type="datetimeFigureOut">
              <a:rPr lang="es-ES" smtClean="0"/>
              <a:pPr/>
              <a:t>26/01/2013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E4EADF-7449-42FF-A906-9E8DB141485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EB1A3A2-6595-4495-8CAB-0B813D275730}" type="datetimeFigureOut">
              <a:rPr lang="es-ES" smtClean="0"/>
              <a:pPr/>
              <a:t>26/01/2013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E4EADF-7449-42FF-A906-9E8DB141485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EB1A3A2-6595-4495-8CAB-0B813D275730}" type="datetimeFigureOut">
              <a:rPr lang="es-ES" smtClean="0"/>
              <a:pPr/>
              <a:t>26/01/2013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E4EADF-7449-42FF-A906-9E8DB141485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EB1A3A2-6595-4495-8CAB-0B813D275730}" type="datetimeFigureOut">
              <a:rPr lang="es-ES" smtClean="0"/>
              <a:pPr/>
              <a:t>26/01/2013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E4EADF-7449-42FF-A906-9E8DB141485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EB1A3A2-6595-4495-8CAB-0B813D275730}" type="datetimeFigureOut">
              <a:rPr lang="es-ES" smtClean="0"/>
              <a:pPr/>
              <a:t>26/01/2013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E4EADF-7449-42FF-A906-9E8DB141485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B1A3A2-6595-4495-8CAB-0B813D275730}" type="datetimeFigureOut">
              <a:rPr lang="es-ES" smtClean="0"/>
              <a:pPr/>
              <a:t>26/01/2013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E4EADF-7449-42FF-A906-9E8DB141485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B1A3A2-6595-4495-8CAB-0B813D275730}" type="datetimeFigureOut">
              <a:rPr lang="es-ES" smtClean="0"/>
              <a:pPr/>
              <a:t>26/01/2013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E4EADF-7449-42FF-A906-9E8DB141485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B1A3A2-6595-4495-8CAB-0B813D275730}" type="datetimeFigureOut">
              <a:rPr lang="es-ES" smtClean="0"/>
              <a:pPr/>
              <a:t>26/01/2013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E4EADF-7449-42FF-A906-9E8DB141485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1A3A2-6595-4495-8CAB-0B813D275730}" type="datetimeFigureOut">
              <a:rPr lang="es-ES" smtClean="0"/>
              <a:pPr/>
              <a:t>26/01/2013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4EADF-7449-42FF-A906-9E8DB141485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risti\Desktop\Arquitectura\URBANISMO I\Referencias - P.F\portada2.gif"/>
          <p:cNvPicPr>
            <a:picLocks noChangeAspect="1" noChangeArrowheads="1"/>
          </p:cNvPicPr>
          <p:nvPr/>
        </p:nvPicPr>
        <p:blipFill>
          <a:blip r:embed="rId3" cstate="print"/>
          <a:srcRect/>
          <a:stretch>
            <a:fillRect/>
          </a:stretch>
        </p:blipFill>
        <p:spPr bwMode="auto">
          <a:xfrm>
            <a:off x="0" y="-819472"/>
            <a:ext cx="9144000" cy="9397998"/>
          </a:xfrm>
          <a:prstGeom prst="rect">
            <a:avLst/>
          </a:prstGeom>
          <a:noFill/>
        </p:spPr>
      </p:pic>
      <p:sp>
        <p:nvSpPr>
          <p:cNvPr id="4" name="3 CuadroTexto"/>
          <p:cNvSpPr txBox="1"/>
          <p:nvPr/>
        </p:nvSpPr>
        <p:spPr>
          <a:xfrm>
            <a:off x="323528" y="692696"/>
            <a:ext cx="8496944" cy="1323439"/>
          </a:xfrm>
          <a:prstGeom prst="rect">
            <a:avLst/>
          </a:prstGeom>
          <a:noFill/>
        </p:spPr>
        <p:txBody>
          <a:bodyPr wrap="square" rtlCol="0">
            <a:spAutoFit/>
          </a:bodyPr>
          <a:lstStyle/>
          <a:p>
            <a:pPr algn="ctr"/>
            <a:r>
              <a:rPr lang="es-ES" sz="4000" b="1" dirty="0" smtClean="0"/>
              <a:t>Práctica final de Urbanismo I , Referencias</a:t>
            </a:r>
            <a:endParaRPr lang="es-ES" sz="4000" b="1" dirty="0"/>
          </a:p>
        </p:txBody>
      </p:sp>
      <p:sp>
        <p:nvSpPr>
          <p:cNvPr id="6" name="5 CuadroTexto"/>
          <p:cNvSpPr txBox="1"/>
          <p:nvPr/>
        </p:nvSpPr>
        <p:spPr>
          <a:xfrm>
            <a:off x="5076056" y="5157192"/>
            <a:ext cx="3528392" cy="1508105"/>
          </a:xfrm>
          <a:prstGeom prst="rect">
            <a:avLst/>
          </a:prstGeom>
          <a:noFill/>
        </p:spPr>
        <p:txBody>
          <a:bodyPr wrap="square" rtlCol="0">
            <a:spAutoFit/>
          </a:bodyPr>
          <a:lstStyle/>
          <a:p>
            <a:pPr algn="r"/>
            <a:r>
              <a:rPr lang="es-ES" sz="2000" b="1" dirty="0" smtClean="0"/>
              <a:t>Grupo Berlín, Subgrupo I</a:t>
            </a:r>
          </a:p>
          <a:p>
            <a:pPr algn="r"/>
            <a:r>
              <a:rPr lang="es-ES" dirty="0" smtClean="0"/>
              <a:t>Celia Chocano Casares</a:t>
            </a:r>
          </a:p>
          <a:p>
            <a:pPr algn="r"/>
            <a:r>
              <a:rPr lang="es-ES" dirty="0" smtClean="0"/>
              <a:t>Cristina Única Muñoz</a:t>
            </a:r>
          </a:p>
          <a:p>
            <a:pPr algn="r"/>
            <a:r>
              <a:rPr lang="es-ES" dirty="0" smtClean="0"/>
              <a:t>Estefanía Salinas Aznar</a:t>
            </a:r>
          </a:p>
          <a:p>
            <a:pPr algn="r"/>
            <a:r>
              <a:rPr lang="es-ES" dirty="0" smtClean="0"/>
              <a:t>Riccardo Maroso</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012160" y="0"/>
            <a:ext cx="2952328" cy="523220"/>
          </a:xfrm>
          <a:prstGeom prst="rect">
            <a:avLst/>
          </a:prstGeom>
          <a:noFill/>
        </p:spPr>
        <p:txBody>
          <a:bodyPr wrap="square" rtlCol="0">
            <a:spAutoFit/>
          </a:bodyPr>
          <a:lstStyle/>
          <a:p>
            <a:r>
              <a:rPr lang="es-ES" sz="2800" dirty="0" smtClean="0">
                <a:solidFill>
                  <a:schemeClr val="bg1"/>
                </a:solidFill>
              </a:rPr>
              <a:t>OTROS PROYECTOS</a:t>
            </a:r>
            <a:endParaRPr lang="es-ES" sz="3200" dirty="0">
              <a:solidFill>
                <a:schemeClr val="bg1"/>
              </a:solidFill>
            </a:endParaRPr>
          </a:p>
        </p:txBody>
      </p:sp>
      <p:pic>
        <p:nvPicPr>
          <p:cNvPr id="5122" name="Picture 2" descr="C:\Users\Cristi\Desktop\Arquitectura\URBANISMO I\Referencias - P.F\bangkok.JPG"/>
          <p:cNvPicPr>
            <a:picLocks noChangeAspect="1" noChangeArrowheads="1"/>
          </p:cNvPicPr>
          <p:nvPr/>
        </p:nvPicPr>
        <p:blipFill>
          <a:blip r:embed="rId3" cstate="print"/>
          <a:srcRect/>
          <a:stretch>
            <a:fillRect/>
          </a:stretch>
        </p:blipFill>
        <p:spPr bwMode="auto">
          <a:xfrm>
            <a:off x="323529" y="1916833"/>
            <a:ext cx="2890380" cy="3816423"/>
          </a:xfrm>
          <a:prstGeom prst="rect">
            <a:avLst/>
          </a:prstGeom>
          <a:noFill/>
        </p:spPr>
      </p:pic>
      <p:pic>
        <p:nvPicPr>
          <p:cNvPr id="5123" name="Picture 3" descr="C:\Users\Cristi\Desktop\Arquitectura\URBANISMO I\Referencias - P.F\bangkok2.JPG"/>
          <p:cNvPicPr>
            <a:picLocks noChangeAspect="1" noChangeArrowheads="1"/>
          </p:cNvPicPr>
          <p:nvPr/>
        </p:nvPicPr>
        <p:blipFill>
          <a:blip r:embed="rId4" cstate="print"/>
          <a:srcRect/>
          <a:stretch>
            <a:fillRect/>
          </a:stretch>
        </p:blipFill>
        <p:spPr bwMode="auto">
          <a:xfrm>
            <a:off x="3491880" y="1916833"/>
            <a:ext cx="5328592" cy="3816424"/>
          </a:xfrm>
          <a:prstGeom prst="rect">
            <a:avLst/>
          </a:prstGeom>
          <a:noFill/>
        </p:spPr>
      </p:pic>
      <p:sp>
        <p:nvSpPr>
          <p:cNvPr id="8" name="7 CuadroTexto"/>
          <p:cNvSpPr txBox="1"/>
          <p:nvPr/>
        </p:nvSpPr>
        <p:spPr>
          <a:xfrm>
            <a:off x="251520" y="1412776"/>
            <a:ext cx="3024336" cy="400110"/>
          </a:xfrm>
          <a:prstGeom prst="rect">
            <a:avLst/>
          </a:prstGeom>
          <a:noFill/>
        </p:spPr>
        <p:txBody>
          <a:bodyPr wrap="square" rtlCol="0">
            <a:spAutoFit/>
          </a:bodyPr>
          <a:lstStyle/>
          <a:p>
            <a:r>
              <a:rPr lang="es-ES" sz="2000" dirty="0" smtClean="0">
                <a:solidFill>
                  <a:schemeClr val="bg1"/>
                </a:solidFill>
              </a:rPr>
              <a:t>Bangkok</a:t>
            </a:r>
            <a:endParaRPr lang="es-ES" sz="2000" dirty="0">
              <a:solidFill>
                <a:schemeClr val="bg1"/>
              </a:solidFill>
            </a:endParaRPr>
          </a:p>
        </p:txBody>
      </p:sp>
      <p:sp>
        <p:nvSpPr>
          <p:cNvPr id="6" name="5 CuadroTexto"/>
          <p:cNvSpPr txBox="1"/>
          <p:nvPr/>
        </p:nvSpPr>
        <p:spPr>
          <a:xfrm>
            <a:off x="323528" y="5733256"/>
            <a:ext cx="8496944" cy="338554"/>
          </a:xfrm>
          <a:prstGeom prst="rect">
            <a:avLst/>
          </a:prstGeom>
          <a:noFill/>
        </p:spPr>
        <p:txBody>
          <a:bodyPr wrap="square" rtlCol="0">
            <a:spAutoFit/>
          </a:bodyPr>
          <a:lstStyle/>
          <a:p>
            <a:pPr algn="ctr"/>
            <a:r>
              <a:rPr lang="es-ES" sz="1600" i="1" dirty="0" smtClean="0">
                <a:solidFill>
                  <a:schemeClr val="bg1"/>
                </a:solidFill>
              </a:rPr>
              <a:t>Acercar la calle a la vivienda sin el peligro del tráfico.</a:t>
            </a:r>
            <a:endParaRPr lang="es-ES" sz="1600" i="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Cristi\Desktop\Arquitectura\URBANISMO I\Referencias - P.F\promenade plantee paris2.JPG"/>
          <p:cNvPicPr>
            <a:picLocks noChangeAspect="1" noChangeArrowheads="1"/>
          </p:cNvPicPr>
          <p:nvPr/>
        </p:nvPicPr>
        <p:blipFill>
          <a:blip r:embed="rId3" cstate="print"/>
          <a:srcRect/>
          <a:stretch>
            <a:fillRect/>
          </a:stretch>
        </p:blipFill>
        <p:spPr bwMode="auto">
          <a:xfrm>
            <a:off x="251520" y="3302922"/>
            <a:ext cx="4608512" cy="3330418"/>
          </a:xfrm>
          <a:prstGeom prst="rect">
            <a:avLst/>
          </a:prstGeom>
          <a:noFill/>
        </p:spPr>
      </p:pic>
      <p:pic>
        <p:nvPicPr>
          <p:cNvPr id="6148" name="Picture 4" descr="C:\Users\Cristi\Desktop\Arquitectura\URBANISMO I\Referencias - P.F\promenade plantee paris3.JPG"/>
          <p:cNvPicPr>
            <a:picLocks noChangeAspect="1" noChangeArrowheads="1"/>
          </p:cNvPicPr>
          <p:nvPr/>
        </p:nvPicPr>
        <p:blipFill>
          <a:blip r:embed="rId4" cstate="print"/>
          <a:srcRect/>
          <a:stretch>
            <a:fillRect/>
          </a:stretch>
        </p:blipFill>
        <p:spPr bwMode="auto">
          <a:xfrm>
            <a:off x="251520" y="260648"/>
            <a:ext cx="4623867" cy="2952328"/>
          </a:xfrm>
          <a:prstGeom prst="rect">
            <a:avLst/>
          </a:prstGeom>
          <a:noFill/>
        </p:spPr>
      </p:pic>
      <p:sp>
        <p:nvSpPr>
          <p:cNvPr id="7" name="6 CuadroTexto"/>
          <p:cNvSpPr txBox="1"/>
          <p:nvPr/>
        </p:nvSpPr>
        <p:spPr>
          <a:xfrm>
            <a:off x="5868144" y="908720"/>
            <a:ext cx="3024336" cy="707886"/>
          </a:xfrm>
          <a:prstGeom prst="rect">
            <a:avLst/>
          </a:prstGeom>
          <a:noFill/>
        </p:spPr>
        <p:txBody>
          <a:bodyPr wrap="square" rtlCol="0">
            <a:spAutoFit/>
          </a:bodyPr>
          <a:lstStyle/>
          <a:p>
            <a:r>
              <a:rPr lang="es-ES" sz="2000" dirty="0" smtClean="0">
                <a:solidFill>
                  <a:schemeClr val="bg1"/>
                </a:solidFill>
              </a:rPr>
              <a:t>Francia, París – Promenade </a:t>
            </a:r>
            <a:r>
              <a:rPr lang="es-ES" sz="2000" dirty="0" smtClean="0"/>
              <a:t>plantee</a:t>
            </a:r>
            <a:endParaRPr lang="es-ES" sz="2000" dirty="0"/>
          </a:p>
        </p:txBody>
      </p:sp>
      <p:sp>
        <p:nvSpPr>
          <p:cNvPr id="5" name="4 CuadroTexto"/>
          <p:cNvSpPr txBox="1"/>
          <p:nvPr/>
        </p:nvSpPr>
        <p:spPr>
          <a:xfrm>
            <a:off x="5436096" y="5517232"/>
            <a:ext cx="3384376" cy="830997"/>
          </a:xfrm>
          <a:prstGeom prst="rect">
            <a:avLst/>
          </a:prstGeom>
          <a:noFill/>
        </p:spPr>
        <p:txBody>
          <a:bodyPr wrap="square" rtlCol="0">
            <a:spAutoFit/>
          </a:bodyPr>
          <a:lstStyle/>
          <a:p>
            <a:pPr algn="r"/>
            <a:r>
              <a:rPr lang="es-ES" sz="1600" i="1" dirty="0" smtClean="0">
                <a:solidFill>
                  <a:schemeClr val="bg1"/>
                </a:solidFill>
              </a:rPr>
              <a:t>Dotación de un “pulmón” urbano cerca de las viviendas contrarrestando  la contaminación</a:t>
            </a:r>
            <a:r>
              <a:rPr lang="es-ES" sz="1600" dirty="0" smtClean="0">
                <a:solidFill>
                  <a:schemeClr val="bg1"/>
                </a:solidFill>
              </a:rPr>
              <a:t>.</a:t>
            </a:r>
            <a:endParaRPr lang="es-ES" sz="16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Cristi\Desktop\Arquitectura\URBANISMO I\Referencias - P.F\promenade plantee paris4.JPG"/>
          <p:cNvPicPr>
            <a:picLocks noChangeAspect="1" noChangeArrowheads="1"/>
          </p:cNvPicPr>
          <p:nvPr/>
        </p:nvPicPr>
        <p:blipFill>
          <a:blip r:embed="rId3" cstate="print"/>
          <a:srcRect/>
          <a:stretch>
            <a:fillRect/>
          </a:stretch>
        </p:blipFill>
        <p:spPr bwMode="auto">
          <a:xfrm>
            <a:off x="539552" y="548680"/>
            <a:ext cx="8167118" cy="57606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860032" y="692696"/>
            <a:ext cx="3924944" cy="400110"/>
          </a:xfrm>
          <a:prstGeom prst="rect">
            <a:avLst/>
          </a:prstGeom>
          <a:noFill/>
        </p:spPr>
        <p:txBody>
          <a:bodyPr wrap="square" rtlCol="0">
            <a:spAutoFit/>
          </a:bodyPr>
          <a:lstStyle/>
          <a:p>
            <a:pPr algn="r"/>
            <a:r>
              <a:rPr lang="es-ES" sz="2000" dirty="0" smtClean="0">
                <a:solidFill>
                  <a:schemeClr val="bg1"/>
                </a:solidFill>
              </a:rPr>
              <a:t>Francia ,Villetaneuse</a:t>
            </a:r>
            <a:endParaRPr lang="es-ES" sz="2000" dirty="0">
              <a:solidFill>
                <a:schemeClr val="bg1"/>
              </a:solidFill>
            </a:endParaRPr>
          </a:p>
        </p:txBody>
      </p:sp>
      <p:pic>
        <p:nvPicPr>
          <p:cNvPr id="4" name="Picture 3" descr="C:\Users\Cristi\Desktop\Arquitectura\URBANISMO I\Referencias - P.F\europaplatz austria2.JPG"/>
          <p:cNvPicPr>
            <a:picLocks noChangeAspect="1" noChangeArrowheads="1"/>
          </p:cNvPicPr>
          <p:nvPr/>
        </p:nvPicPr>
        <p:blipFill>
          <a:blip r:embed="rId3" cstate="print"/>
          <a:srcRect/>
          <a:stretch>
            <a:fillRect/>
          </a:stretch>
        </p:blipFill>
        <p:spPr bwMode="auto">
          <a:xfrm>
            <a:off x="251520" y="404664"/>
            <a:ext cx="4680520" cy="3104714"/>
          </a:xfrm>
          <a:prstGeom prst="rect">
            <a:avLst/>
          </a:prstGeom>
          <a:noFill/>
        </p:spPr>
      </p:pic>
      <p:pic>
        <p:nvPicPr>
          <p:cNvPr id="5" name="Picture 4" descr="C:\Users\Cristi\Desktop\Arquitectura\URBANISMO I\Referencias - P.F\francia.JPG"/>
          <p:cNvPicPr>
            <a:picLocks noChangeAspect="1" noChangeArrowheads="1"/>
          </p:cNvPicPr>
          <p:nvPr/>
        </p:nvPicPr>
        <p:blipFill>
          <a:blip r:embed="rId4" cstate="print"/>
          <a:srcRect/>
          <a:stretch>
            <a:fillRect/>
          </a:stretch>
        </p:blipFill>
        <p:spPr bwMode="auto">
          <a:xfrm>
            <a:off x="251520" y="3573016"/>
            <a:ext cx="4700572" cy="2994719"/>
          </a:xfrm>
          <a:prstGeom prst="rect">
            <a:avLst/>
          </a:prstGeom>
          <a:noFill/>
        </p:spPr>
      </p:pic>
      <p:sp>
        <p:nvSpPr>
          <p:cNvPr id="7" name="6 CuadroTexto"/>
          <p:cNvSpPr txBox="1"/>
          <p:nvPr/>
        </p:nvSpPr>
        <p:spPr>
          <a:xfrm>
            <a:off x="5652120" y="5949280"/>
            <a:ext cx="3168352" cy="584775"/>
          </a:xfrm>
          <a:prstGeom prst="rect">
            <a:avLst/>
          </a:prstGeom>
          <a:noFill/>
        </p:spPr>
        <p:txBody>
          <a:bodyPr wrap="square" rtlCol="0">
            <a:spAutoFit/>
          </a:bodyPr>
          <a:lstStyle/>
          <a:p>
            <a:pPr algn="r"/>
            <a:r>
              <a:rPr lang="es-ES" sz="1600" i="1" dirty="0" smtClean="0">
                <a:solidFill>
                  <a:schemeClr val="bg1"/>
                </a:solidFill>
              </a:rPr>
              <a:t>Dar a la ciudad y a las calles nuevas perspectivas</a:t>
            </a:r>
            <a:endParaRPr lang="es-ES" sz="1600" i="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risti\Desktop\Arquitectura\URBANISMO I\Referencias - P.F\europaplatz austria1.JPG"/>
          <p:cNvPicPr>
            <a:picLocks noChangeAspect="1" noChangeArrowheads="1"/>
          </p:cNvPicPr>
          <p:nvPr/>
        </p:nvPicPr>
        <p:blipFill>
          <a:blip r:embed="rId3" cstate="print"/>
          <a:srcRect/>
          <a:stretch>
            <a:fillRect/>
          </a:stretch>
        </p:blipFill>
        <p:spPr bwMode="auto">
          <a:xfrm>
            <a:off x="0" y="1700808"/>
            <a:ext cx="9144000" cy="342327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548680"/>
            <a:ext cx="4248472" cy="707886"/>
          </a:xfrm>
          <a:prstGeom prst="rect">
            <a:avLst/>
          </a:prstGeom>
          <a:noFill/>
        </p:spPr>
        <p:txBody>
          <a:bodyPr wrap="square" rtlCol="0">
            <a:spAutoFit/>
          </a:bodyPr>
          <a:lstStyle/>
          <a:p>
            <a:r>
              <a:rPr lang="en-US" sz="2000" dirty="0" smtClean="0">
                <a:solidFill>
                  <a:schemeClr val="bg1"/>
                </a:solidFill>
              </a:rPr>
              <a:t>Hua </a:t>
            </a:r>
            <a:r>
              <a:rPr lang="en-US" sz="2000" dirty="0">
                <a:solidFill>
                  <a:schemeClr val="bg1"/>
                </a:solidFill>
              </a:rPr>
              <a:t>Qiang Bei </a:t>
            </a:r>
            <a:r>
              <a:rPr lang="en-US" sz="2000" dirty="0" smtClean="0">
                <a:solidFill>
                  <a:schemeClr val="bg1"/>
                </a:solidFill>
              </a:rPr>
              <a:t>Road (</a:t>
            </a:r>
            <a:r>
              <a:rPr lang="en-US" sz="2000" dirty="0" err="1" smtClean="0">
                <a:solidFill>
                  <a:schemeClr val="bg1"/>
                </a:solidFill>
              </a:rPr>
              <a:t>Proyecto</a:t>
            </a:r>
            <a:r>
              <a:rPr lang="en-US" sz="2000" dirty="0" smtClean="0">
                <a:solidFill>
                  <a:schemeClr val="bg1"/>
                </a:solidFill>
              </a:rPr>
              <a:t>)</a:t>
            </a:r>
            <a:endParaRPr lang="en-US" sz="2000" dirty="0">
              <a:solidFill>
                <a:schemeClr val="bg1"/>
              </a:solidFill>
            </a:endParaRPr>
          </a:p>
          <a:p>
            <a:endParaRPr lang="es-ES" sz="2000" dirty="0"/>
          </a:p>
        </p:txBody>
      </p:sp>
      <p:pic>
        <p:nvPicPr>
          <p:cNvPr id="9219" name="Picture 3" descr="C:\Users\Cristi\Desktop\Arquitectura\URBANISMO I\Referencias - P.F\huaproject.JPG"/>
          <p:cNvPicPr>
            <a:picLocks noChangeAspect="1" noChangeArrowheads="1"/>
          </p:cNvPicPr>
          <p:nvPr/>
        </p:nvPicPr>
        <p:blipFill>
          <a:blip r:embed="rId3" cstate="print"/>
          <a:srcRect/>
          <a:stretch>
            <a:fillRect/>
          </a:stretch>
        </p:blipFill>
        <p:spPr bwMode="auto">
          <a:xfrm>
            <a:off x="755576" y="1124744"/>
            <a:ext cx="7560840" cy="5312036"/>
          </a:xfrm>
          <a:prstGeom prst="rect">
            <a:avLst/>
          </a:prstGeom>
          <a:noFill/>
        </p:spPr>
      </p:pic>
      <p:sp>
        <p:nvSpPr>
          <p:cNvPr id="9" name="8 CuadroTexto"/>
          <p:cNvSpPr txBox="1"/>
          <p:nvPr/>
        </p:nvSpPr>
        <p:spPr>
          <a:xfrm>
            <a:off x="3923928" y="548680"/>
            <a:ext cx="4392488" cy="338554"/>
          </a:xfrm>
          <a:prstGeom prst="rect">
            <a:avLst/>
          </a:prstGeom>
          <a:noFill/>
        </p:spPr>
        <p:txBody>
          <a:bodyPr wrap="square" rtlCol="0">
            <a:spAutoFit/>
          </a:bodyPr>
          <a:lstStyle/>
          <a:p>
            <a:pPr algn="r"/>
            <a:r>
              <a:rPr lang="es-ES" sz="1600" dirty="0" smtClean="0">
                <a:solidFill>
                  <a:schemeClr val="bg1"/>
                </a:solidFill>
              </a:rPr>
              <a:t>(</a:t>
            </a:r>
            <a:r>
              <a:rPr lang="es-ES" sz="1600" dirty="0" err="1" smtClean="0">
                <a:solidFill>
                  <a:schemeClr val="bg1"/>
                </a:solidFill>
              </a:rPr>
              <a:t>By</a:t>
            </a:r>
            <a:r>
              <a:rPr lang="es-ES" sz="1600" dirty="0" smtClean="0">
                <a:solidFill>
                  <a:schemeClr val="bg1"/>
                </a:solidFill>
              </a:rPr>
              <a:t> </a:t>
            </a:r>
            <a:r>
              <a:rPr lang="es-ES" sz="1600" dirty="0" err="1" smtClean="0">
                <a:solidFill>
                  <a:schemeClr val="bg1"/>
                </a:solidFill>
              </a:rPr>
              <a:t>Work</a:t>
            </a:r>
            <a:r>
              <a:rPr lang="es-ES" sz="1600" dirty="0" smtClean="0">
                <a:solidFill>
                  <a:schemeClr val="bg1"/>
                </a:solidFill>
              </a:rPr>
              <a:t> AC)</a:t>
            </a:r>
            <a:endParaRPr lang="es-ES" sz="16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risti\Desktop\Arquitectura\URBANISMO I\Referencias - P.F\huaproject2.JPG"/>
          <p:cNvPicPr>
            <a:picLocks noChangeAspect="1" noChangeArrowheads="1"/>
          </p:cNvPicPr>
          <p:nvPr/>
        </p:nvPicPr>
        <p:blipFill>
          <a:blip r:embed="rId3" cstate="print"/>
          <a:srcRect/>
          <a:stretch>
            <a:fillRect/>
          </a:stretch>
        </p:blipFill>
        <p:spPr bwMode="auto">
          <a:xfrm>
            <a:off x="611560" y="404664"/>
            <a:ext cx="3844448" cy="5448541"/>
          </a:xfrm>
          <a:prstGeom prst="rect">
            <a:avLst/>
          </a:prstGeom>
          <a:noFill/>
        </p:spPr>
      </p:pic>
      <p:pic>
        <p:nvPicPr>
          <p:cNvPr id="10242" name="Picture 2" descr="C:\Users\Cristi\Desktop\Arquitectura\URBANISMO I\Referencias - P.F\huaproject4.JPG"/>
          <p:cNvPicPr>
            <a:picLocks noChangeAspect="1" noChangeArrowheads="1"/>
          </p:cNvPicPr>
          <p:nvPr/>
        </p:nvPicPr>
        <p:blipFill>
          <a:blip r:embed="rId4" cstate="print"/>
          <a:srcRect/>
          <a:stretch>
            <a:fillRect/>
          </a:stretch>
        </p:blipFill>
        <p:spPr bwMode="auto">
          <a:xfrm>
            <a:off x="5004048" y="404664"/>
            <a:ext cx="3388327" cy="5472608"/>
          </a:xfrm>
          <a:prstGeom prst="rect">
            <a:avLst/>
          </a:prstGeom>
          <a:noFill/>
        </p:spPr>
      </p:pic>
      <p:sp>
        <p:nvSpPr>
          <p:cNvPr id="5" name="4 CuadroTexto"/>
          <p:cNvSpPr txBox="1"/>
          <p:nvPr/>
        </p:nvSpPr>
        <p:spPr>
          <a:xfrm>
            <a:off x="611560" y="5949280"/>
            <a:ext cx="7848872" cy="338554"/>
          </a:xfrm>
          <a:prstGeom prst="rect">
            <a:avLst/>
          </a:prstGeom>
          <a:noFill/>
        </p:spPr>
        <p:txBody>
          <a:bodyPr wrap="square" rtlCol="0">
            <a:spAutoFit/>
          </a:bodyPr>
          <a:lstStyle/>
          <a:p>
            <a:pPr algn="ctr"/>
            <a:r>
              <a:rPr lang="es-ES" sz="1600" i="1" dirty="0" smtClean="0">
                <a:solidFill>
                  <a:schemeClr val="bg1"/>
                </a:solidFill>
              </a:rPr>
              <a:t>Nuevos espacios de aprovechamiento para los ciudadanos (comercios, etc.)</a:t>
            </a:r>
            <a:endParaRPr lang="es-ES" sz="1600" i="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355976" y="1196752"/>
            <a:ext cx="4392488" cy="338554"/>
          </a:xfrm>
          <a:prstGeom prst="rect">
            <a:avLst/>
          </a:prstGeom>
          <a:noFill/>
        </p:spPr>
        <p:txBody>
          <a:bodyPr wrap="square" rtlCol="0">
            <a:spAutoFit/>
          </a:bodyPr>
          <a:lstStyle/>
          <a:p>
            <a:pPr algn="r"/>
            <a:r>
              <a:rPr lang="es-ES" sz="1600" dirty="0" smtClean="0">
                <a:solidFill>
                  <a:schemeClr val="bg1"/>
                </a:solidFill>
              </a:rPr>
              <a:t>(</a:t>
            </a:r>
            <a:r>
              <a:rPr lang="es-ES" sz="1600" dirty="0" err="1" smtClean="0">
                <a:solidFill>
                  <a:schemeClr val="bg1"/>
                </a:solidFill>
              </a:rPr>
              <a:t>By</a:t>
            </a:r>
            <a:r>
              <a:rPr lang="es-ES" sz="1600" dirty="0" smtClean="0">
                <a:solidFill>
                  <a:schemeClr val="bg1"/>
                </a:solidFill>
              </a:rPr>
              <a:t> </a:t>
            </a:r>
            <a:r>
              <a:rPr lang="es-ES" sz="1600" dirty="0">
                <a:solidFill>
                  <a:schemeClr val="bg1"/>
                </a:solidFill>
              </a:rPr>
              <a:t>LOLA + Studio </a:t>
            </a:r>
            <a:r>
              <a:rPr lang="es-ES" sz="1600" dirty="0" smtClean="0">
                <a:solidFill>
                  <a:schemeClr val="bg1"/>
                </a:solidFill>
              </a:rPr>
              <a:t>KARST)</a:t>
            </a:r>
            <a:endParaRPr lang="es-ES" sz="1600" dirty="0">
              <a:solidFill>
                <a:schemeClr val="bg1"/>
              </a:solidFill>
            </a:endParaRPr>
          </a:p>
        </p:txBody>
      </p:sp>
      <p:pic>
        <p:nvPicPr>
          <p:cNvPr id="6" name="Picture 2" descr="C:\Users\Cristi\Desktop\Arquitectura\URBANISMO I\Referencias - P.F\singel park holanda1.JPG"/>
          <p:cNvPicPr>
            <a:picLocks noChangeAspect="1" noChangeArrowheads="1"/>
          </p:cNvPicPr>
          <p:nvPr/>
        </p:nvPicPr>
        <p:blipFill>
          <a:blip r:embed="rId3" cstate="print"/>
          <a:srcRect/>
          <a:stretch>
            <a:fillRect/>
          </a:stretch>
        </p:blipFill>
        <p:spPr bwMode="auto">
          <a:xfrm>
            <a:off x="323528" y="4232776"/>
            <a:ext cx="4608512" cy="2439288"/>
          </a:xfrm>
          <a:prstGeom prst="rect">
            <a:avLst/>
          </a:prstGeom>
          <a:noFill/>
        </p:spPr>
      </p:pic>
      <p:pic>
        <p:nvPicPr>
          <p:cNvPr id="7" name="Picture 3" descr="C:\Users\Cristi\Desktop\Arquitectura\URBANISMO I\Referencias - P.F\singel park holanda2.JPG"/>
          <p:cNvPicPr>
            <a:picLocks noChangeAspect="1" noChangeArrowheads="1"/>
          </p:cNvPicPr>
          <p:nvPr/>
        </p:nvPicPr>
        <p:blipFill>
          <a:blip r:embed="rId4" cstate="print"/>
          <a:srcRect/>
          <a:stretch>
            <a:fillRect/>
          </a:stretch>
        </p:blipFill>
        <p:spPr bwMode="auto">
          <a:xfrm>
            <a:off x="323528" y="332656"/>
            <a:ext cx="4608511" cy="3716541"/>
          </a:xfrm>
          <a:prstGeom prst="rect">
            <a:avLst/>
          </a:prstGeom>
          <a:noFill/>
        </p:spPr>
      </p:pic>
      <p:sp>
        <p:nvSpPr>
          <p:cNvPr id="8" name="7 CuadroTexto"/>
          <p:cNvSpPr txBox="1"/>
          <p:nvPr/>
        </p:nvSpPr>
        <p:spPr>
          <a:xfrm>
            <a:off x="5364088" y="332656"/>
            <a:ext cx="3456384" cy="707886"/>
          </a:xfrm>
          <a:prstGeom prst="rect">
            <a:avLst/>
          </a:prstGeom>
          <a:noFill/>
        </p:spPr>
        <p:txBody>
          <a:bodyPr wrap="square" rtlCol="0">
            <a:spAutoFit/>
          </a:bodyPr>
          <a:lstStyle/>
          <a:p>
            <a:pPr algn="r"/>
            <a:r>
              <a:rPr lang="en-US" sz="2000" dirty="0" err="1" smtClean="0">
                <a:solidFill>
                  <a:schemeClr val="bg1"/>
                </a:solidFill>
              </a:rPr>
              <a:t>Singel</a:t>
            </a:r>
            <a:r>
              <a:rPr lang="en-US" sz="2000" dirty="0" smtClean="0">
                <a:solidFill>
                  <a:schemeClr val="bg1"/>
                </a:solidFill>
              </a:rPr>
              <a:t> Park, </a:t>
            </a:r>
            <a:r>
              <a:rPr lang="en-US" sz="2000" dirty="0" err="1" smtClean="0">
                <a:solidFill>
                  <a:schemeClr val="bg1"/>
                </a:solidFill>
              </a:rPr>
              <a:t>Holanda</a:t>
            </a:r>
            <a:endParaRPr lang="en-US" sz="2000" dirty="0">
              <a:solidFill>
                <a:schemeClr val="bg1"/>
              </a:solidFill>
            </a:endParaRPr>
          </a:p>
          <a:p>
            <a:endParaRPr lang="es-ES" sz="2000" dirty="0"/>
          </a:p>
        </p:txBody>
      </p:sp>
      <p:sp>
        <p:nvSpPr>
          <p:cNvPr id="9" name="8 CuadroTexto"/>
          <p:cNvSpPr txBox="1"/>
          <p:nvPr/>
        </p:nvSpPr>
        <p:spPr>
          <a:xfrm>
            <a:off x="5148064" y="6309320"/>
            <a:ext cx="3744416" cy="338554"/>
          </a:xfrm>
          <a:prstGeom prst="rect">
            <a:avLst/>
          </a:prstGeom>
          <a:noFill/>
        </p:spPr>
        <p:txBody>
          <a:bodyPr wrap="square" rtlCol="0">
            <a:spAutoFit/>
          </a:bodyPr>
          <a:lstStyle/>
          <a:p>
            <a:r>
              <a:rPr lang="es-ES" sz="1600" i="1" dirty="0" smtClean="0">
                <a:solidFill>
                  <a:schemeClr val="bg1"/>
                </a:solidFill>
              </a:rPr>
              <a:t>Una nueva arteria para la ciudad.</a:t>
            </a:r>
            <a:endParaRPr lang="es-ES" sz="1600" i="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risti\Desktop\Arquitectura\URBANISMO I\Referencias - P.F\singel park holanda3.JPG"/>
          <p:cNvPicPr>
            <a:picLocks noChangeAspect="1" noChangeArrowheads="1"/>
          </p:cNvPicPr>
          <p:nvPr/>
        </p:nvPicPr>
        <p:blipFill>
          <a:blip r:embed="rId3" cstate="print"/>
          <a:srcRect/>
          <a:stretch>
            <a:fillRect/>
          </a:stretch>
        </p:blipFill>
        <p:spPr bwMode="auto">
          <a:xfrm>
            <a:off x="323528" y="1628800"/>
            <a:ext cx="8496944" cy="41448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268760"/>
            <a:ext cx="8424936" cy="4247317"/>
          </a:xfrm>
          <a:prstGeom prst="rect">
            <a:avLst/>
          </a:prstGeom>
          <a:noFill/>
        </p:spPr>
        <p:txBody>
          <a:bodyPr wrap="square" rtlCol="0">
            <a:spAutoFit/>
          </a:bodyPr>
          <a:lstStyle/>
          <a:p>
            <a:r>
              <a:rPr lang="es-ES" dirty="0" smtClean="0">
                <a:solidFill>
                  <a:schemeClr val="bg1"/>
                </a:solidFill>
              </a:rPr>
              <a:t>A lo largo de la historia, desde que el tráfico pasó a representar un problema, diferentes arquitectos y urbanistas han soñado y trabajado la idea de liberar zonas de este tráfico ya sea para dar importancia a calles o áreas principales de una ciudad, crear nuevos parques y jardines o, simplemente, alejarse del ruido, la velocidad y la rutina de la ciudad. </a:t>
            </a:r>
          </a:p>
          <a:p>
            <a:endParaRPr lang="es-ES" dirty="0" smtClean="0">
              <a:solidFill>
                <a:schemeClr val="bg1"/>
              </a:solidFill>
            </a:endParaRPr>
          </a:p>
          <a:p>
            <a:r>
              <a:rPr lang="es-ES" dirty="0" smtClean="0">
                <a:solidFill>
                  <a:schemeClr val="bg1"/>
                </a:solidFill>
              </a:rPr>
              <a:t>A veces estos proyectos un tanto utópicos se quedan tan solo en eso, utopías, sueños… pero otras veces van más allá y consiguen sus propósitos.</a:t>
            </a:r>
          </a:p>
          <a:p>
            <a:endParaRPr lang="es-ES" dirty="0" smtClean="0">
              <a:solidFill>
                <a:schemeClr val="bg1"/>
              </a:solidFill>
            </a:endParaRPr>
          </a:p>
          <a:p>
            <a:r>
              <a:rPr lang="es-ES" dirty="0" smtClean="0">
                <a:solidFill>
                  <a:schemeClr val="bg1"/>
                </a:solidFill>
              </a:rPr>
              <a:t>Una de las tendencias más realistas y más vista en estos proyectos es la que consiste en jugar con los planos: la cota del suelo sostiene el tráfico y en un plano superior nacen parques ajenos a él…, el plano de la calle queda liberado con zonas de recreo y el tráfico desciende al subsuelo permaneciendo oculto….</a:t>
            </a:r>
          </a:p>
          <a:p>
            <a:endParaRPr lang="es-ES" dirty="0" smtClean="0">
              <a:solidFill>
                <a:schemeClr val="bg1"/>
              </a:solidFill>
            </a:endParaRPr>
          </a:p>
          <a:p>
            <a:r>
              <a:rPr lang="es-ES" dirty="0" smtClean="0">
                <a:solidFill>
                  <a:schemeClr val="bg1"/>
                </a:solidFill>
              </a:rPr>
              <a:t>De varios ejemplos de este tipo de proyectos nace nuestra idea.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isti\Desktop\Arquitectura\URBANISMO I\Referencias - P.F\henard1.gif"/>
          <p:cNvPicPr>
            <a:picLocks noChangeAspect="1" noChangeArrowheads="1"/>
          </p:cNvPicPr>
          <p:nvPr/>
        </p:nvPicPr>
        <p:blipFill>
          <a:blip r:embed="rId3" cstate="print"/>
          <a:srcRect/>
          <a:stretch>
            <a:fillRect/>
          </a:stretch>
        </p:blipFill>
        <p:spPr bwMode="auto">
          <a:xfrm>
            <a:off x="755576" y="1412776"/>
            <a:ext cx="3345479" cy="4729193"/>
          </a:xfrm>
          <a:prstGeom prst="rect">
            <a:avLst/>
          </a:prstGeom>
          <a:noFill/>
        </p:spPr>
      </p:pic>
      <p:pic>
        <p:nvPicPr>
          <p:cNvPr id="1027" name="Picture 3" descr="C:\Users\Cristi\Desktop\Arquitectura\URBANISMO I\Referencias - P.F\henard2.gif"/>
          <p:cNvPicPr>
            <a:picLocks noChangeAspect="1" noChangeArrowheads="1"/>
          </p:cNvPicPr>
          <p:nvPr/>
        </p:nvPicPr>
        <p:blipFill>
          <a:blip r:embed="rId4" cstate="print"/>
          <a:srcRect/>
          <a:stretch>
            <a:fillRect/>
          </a:stretch>
        </p:blipFill>
        <p:spPr bwMode="auto">
          <a:xfrm>
            <a:off x="5004049" y="1412776"/>
            <a:ext cx="3384376" cy="4705524"/>
          </a:xfrm>
          <a:prstGeom prst="rect">
            <a:avLst/>
          </a:prstGeom>
          <a:noFill/>
        </p:spPr>
      </p:pic>
      <p:sp>
        <p:nvSpPr>
          <p:cNvPr id="6" name="5 CuadroTexto"/>
          <p:cNvSpPr txBox="1"/>
          <p:nvPr/>
        </p:nvSpPr>
        <p:spPr>
          <a:xfrm>
            <a:off x="611560" y="188640"/>
            <a:ext cx="5832648" cy="1015663"/>
          </a:xfrm>
          <a:prstGeom prst="rect">
            <a:avLst/>
          </a:prstGeom>
          <a:noFill/>
        </p:spPr>
        <p:txBody>
          <a:bodyPr wrap="square" rtlCol="0">
            <a:spAutoFit/>
          </a:bodyPr>
          <a:lstStyle/>
          <a:p>
            <a:r>
              <a:rPr lang="es-ES" sz="2800" dirty="0" smtClean="0">
                <a:solidFill>
                  <a:schemeClr val="bg1"/>
                </a:solidFill>
              </a:rPr>
              <a:t>La </a:t>
            </a:r>
            <a:r>
              <a:rPr lang="es-ES" sz="2800" dirty="0" err="1" smtClean="0">
                <a:solidFill>
                  <a:schemeClr val="bg1"/>
                </a:solidFill>
              </a:rPr>
              <a:t>Rue</a:t>
            </a:r>
            <a:r>
              <a:rPr lang="es-ES" sz="2800" dirty="0" smtClean="0">
                <a:solidFill>
                  <a:schemeClr val="bg1"/>
                </a:solidFill>
              </a:rPr>
              <a:t> Future - </a:t>
            </a:r>
            <a:r>
              <a:rPr lang="es-ES" sz="2800" dirty="0">
                <a:solidFill>
                  <a:schemeClr val="bg1"/>
                </a:solidFill>
              </a:rPr>
              <a:t>Eugène </a:t>
            </a:r>
            <a:r>
              <a:rPr lang="es-ES" sz="2800" dirty="0" err="1">
                <a:solidFill>
                  <a:schemeClr val="bg1"/>
                </a:solidFill>
              </a:rPr>
              <a:t>Hénard</a:t>
            </a:r>
            <a:endParaRPr lang="es-ES" sz="2800" dirty="0">
              <a:solidFill>
                <a:schemeClr val="bg1"/>
              </a:solidFill>
            </a:endParaRPr>
          </a:p>
          <a:p>
            <a:endParaRPr lang="es-ES" sz="3200" dirty="0"/>
          </a:p>
        </p:txBody>
      </p:sp>
      <p:sp>
        <p:nvSpPr>
          <p:cNvPr id="7" name="6 CuadroTexto"/>
          <p:cNvSpPr txBox="1"/>
          <p:nvPr/>
        </p:nvSpPr>
        <p:spPr>
          <a:xfrm>
            <a:off x="395536" y="692696"/>
            <a:ext cx="8352928" cy="646331"/>
          </a:xfrm>
          <a:prstGeom prst="rect">
            <a:avLst/>
          </a:prstGeom>
          <a:noFill/>
        </p:spPr>
        <p:txBody>
          <a:bodyPr wrap="square" rtlCol="0">
            <a:spAutoFit/>
          </a:bodyPr>
          <a:lstStyle/>
          <a:p>
            <a:pPr algn="ctr"/>
            <a:r>
              <a:rPr lang="es-ES" dirty="0" smtClean="0">
                <a:solidFill>
                  <a:schemeClr val="bg1"/>
                </a:solidFill>
              </a:rPr>
              <a:t>Sobre 1882, Eugène </a:t>
            </a:r>
            <a:r>
              <a:rPr lang="es-ES" dirty="0" err="1" smtClean="0">
                <a:solidFill>
                  <a:schemeClr val="bg1"/>
                </a:solidFill>
              </a:rPr>
              <a:t>Hénard</a:t>
            </a:r>
            <a:r>
              <a:rPr lang="es-ES" dirty="0" smtClean="0">
                <a:solidFill>
                  <a:schemeClr val="bg1"/>
                </a:solidFill>
              </a:rPr>
              <a:t> hace una propuesta en la que intenta solucionar  los problemas de circulación del tráfico en París debidos a la escasez de vías radiales.</a:t>
            </a:r>
            <a:endParaRPr lang="es-ES" dirty="0">
              <a:solidFill>
                <a:schemeClr val="bg1"/>
              </a:solidFill>
            </a:endParaRPr>
          </a:p>
        </p:txBody>
      </p:sp>
      <p:sp>
        <p:nvSpPr>
          <p:cNvPr id="8" name="7 CuadroTexto"/>
          <p:cNvSpPr txBox="1"/>
          <p:nvPr/>
        </p:nvSpPr>
        <p:spPr>
          <a:xfrm>
            <a:off x="755576" y="6165304"/>
            <a:ext cx="1872208" cy="338554"/>
          </a:xfrm>
          <a:prstGeom prst="rect">
            <a:avLst/>
          </a:prstGeom>
          <a:noFill/>
        </p:spPr>
        <p:txBody>
          <a:bodyPr wrap="square" rtlCol="0">
            <a:spAutoFit/>
          </a:bodyPr>
          <a:lstStyle/>
          <a:p>
            <a:r>
              <a:rPr lang="es-ES" sz="1600" i="1" dirty="0" smtClean="0">
                <a:solidFill>
                  <a:schemeClr val="bg1"/>
                </a:solidFill>
              </a:rPr>
              <a:t>Calle real</a:t>
            </a:r>
            <a:endParaRPr lang="es-ES" sz="1600" i="1" dirty="0">
              <a:solidFill>
                <a:schemeClr val="bg1"/>
              </a:solidFill>
            </a:endParaRPr>
          </a:p>
        </p:txBody>
      </p:sp>
      <p:sp>
        <p:nvSpPr>
          <p:cNvPr id="30" name="29 CuadroTexto"/>
          <p:cNvSpPr txBox="1"/>
          <p:nvPr/>
        </p:nvSpPr>
        <p:spPr>
          <a:xfrm>
            <a:off x="5004048" y="6165304"/>
            <a:ext cx="1872208" cy="338554"/>
          </a:xfrm>
          <a:prstGeom prst="rect">
            <a:avLst/>
          </a:prstGeom>
          <a:noFill/>
        </p:spPr>
        <p:txBody>
          <a:bodyPr wrap="square" rtlCol="0">
            <a:spAutoFit/>
          </a:bodyPr>
          <a:lstStyle/>
          <a:p>
            <a:r>
              <a:rPr lang="es-ES" sz="1600" i="1" dirty="0" smtClean="0">
                <a:solidFill>
                  <a:schemeClr val="bg1"/>
                </a:solidFill>
              </a:rPr>
              <a:t>Calle proyectada</a:t>
            </a:r>
            <a:endParaRPr lang="es-ES" sz="1600"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pic>
        <p:nvPicPr>
          <p:cNvPr id="2050" name="Picture 2" descr="C:\Users\Cristi\Desktop\Arquitectura\URBANISMO I\Referencias - P.F\henard4.gif"/>
          <p:cNvPicPr>
            <a:picLocks noChangeAspect="1" noChangeArrowheads="1"/>
          </p:cNvPicPr>
          <p:nvPr/>
        </p:nvPicPr>
        <p:blipFill>
          <a:blip r:embed="rId3" cstate="print"/>
          <a:srcRect/>
          <a:stretch>
            <a:fillRect/>
          </a:stretch>
        </p:blipFill>
        <p:spPr bwMode="auto">
          <a:xfrm>
            <a:off x="467544" y="476672"/>
            <a:ext cx="8285267" cy="5658751"/>
          </a:xfrm>
          <a:prstGeom prst="rect">
            <a:avLst/>
          </a:prstGeom>
          <a:noFill/>
        </p:spPr>
      </p:pic>
      <p:sp>
        <p:nvSpPr>
          <p:cNvPr id="4" name="3 CuadroTexto"/>
          <p:cNvSpPr txBox="1"/>
          <p:nvPr/>
        </p:nvSpPr>
        <p:spPr>
          <a:xfrm>
            <a:off x="467544" y="6237312"/>
            <a:ext cx="8280920" cy="338554"/>
          </a:xfrm>
          <a:prstGeom prst="rect">
            <a:avLst/>
          </a:prstGeom>
          <a:noFill/>
        </p:spPr>
        <p:txBody>
          <a:bodyPr wrap="square" rtlCol="0">
            <a:spAutoFit/>
          </a:bodyPr>
          <a:lstStyle/>
          <a:p>
            <a:pPr algn="ctr"/>
            <a:r>
              <a:rPr lang="es-ES" sz="1600" i="1" dirty="0" smtClean="0">
                <a:solidFill>
                  <a:schemeClr val="bg1"/>
                </a:solidFill>
              </a:rPr>
              <a:t>Visión de “La ciudad futura”, con las avenidas libres de tráfico</a:t>
            </a:r>
            <a:endParaRPr lang="es-ES" sz="1600"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isti\Desktop\Arquitectura\URBANISMO I\Referencias - P.F\highline1.JPG"/>
          <p:cNvPicPr>
            <a:picLocks noChangeAspect="1" noChangeArrowheads="1"/>
          </p:cNvPicPr>
          <p:nvPr/>
        </p:nvPicPr>
        <p:blipFill>
          <a:blip r:embed="rId3" cstate="print"/>
          <a:srcRect/>
          <a:stretch>
            <a:fillRect/>
          </a:stretch>
        </p:blipFill>
        <p:spPr bwMode="auto">
          <a:xfrm>
            <a:off x="4716016" y="2276872"/>
            <a:ext cx="4122767" cy="2664296"/>
          </a:xfrm>
          <a:prstGeom prst="rect">
            <a:avLst/>
          </a:prstGeom>
          <a:noFill/>
        </p:spPr>
      </p:pic>
      <p:pic>
        <p:nvPicPr>
          <p:cNvPr id="3076" name="Picture 4" descr="C:\Users\Cristi\Desktop\Arquitectura\URBANISMO I\Referencias - P.F\highline3.JPG"/>
          <p:cNvPicPr>
            <a:picLocks noChangeAspect="1" noChangeArrowheads="1"/>
          </p:cNvPicPr>
          <p:nvPr/>
        </p:nvPicPr>
        <p:blipFill>
          <a:blip r:embed="rId4" cstate="print"/>
          <a:srcRect/>
          <a:stretch>
            <a:fillRect/>
          </a:stretch>
        </p:blipFill>
        <p:spPr bwMode="auto">
          <a:xfrm>
            <a:off x="380824" y="2276183"/>
            <a:ext cx="4158353" cy="2682015"/>
          </a:xfrm>
          <a:prstGeom prst="rect">
            <a:avLst/>
          </a:prstGeom>
          <a:noFill/>
        </p:spPr>
      </p:pic>
      <p:sp>
        <p:nvSpPr>
          <p:cNvPr id="8" name="7 CuadroTexto"/>
          <p:cNvSpPr txBox="1"/>
          <p:nvPr/>
        </p:nvSpPr>
        <p:spPr>
          <a:xfrm>
            <a:off x="251520" y="188640"/>
            <a:ext cx="3024336" cy="1015663"/>
          </a:xfrm>
          <a:prstGeom prst="rect">
            <a:avLst/>
          </a:prstGeom>
          <a:noFill/>
        </p:spPr>
        <p:txBody>
          <a:bodyPr wrap="square" rtlCol="0">
            <a:spAutoFit/>
          </a:bodyPr>
          <a:lstStyle/>
          <a:p>
            <a:r>
              <a:rPr lang="es-ES" sz="2800" dirty="0" smtClean="0">
                <a:solidFill>
                  <a:schemeClr val="bg1"/>
                </a:solidFill>
              </a:rPr>
              <a:t>New York High Line</a:t>
            </a:r>
            <a:endParaRPr lang="es-ES" sz="2800" dirty="0">
              <a:solidFill>
                <a:schemeClr val="bg1"/>
              </a:solidFill>
            </a:endParaRPr>
          </a:p>
          <a:p>
            <a:endParaRPr lang="es-ES" sz="3200" dirty="0"/>
          </a:p>
        </p:txBody>
      </p:sp>
      <p:sp>
        <p:nvSpPr>
          <p:cNvPr id="13" name="12 CuadroTexto"/>
          <p:cNvSpPr txBox="1"/>
          <p:nvPr/>
        </p:nvSpPr>
        <p:spPr>
          <a:xfrm>
            <a:off x="323528" y="692696"/>
            <a:ext cx="8496944" cy="923330"/>
          </a:xfrm>
          <a:prstGeom prst="rect">
            <a:avLst/>
          </a:prstGeom>
          <a:noFill/>
        </p:spPr>
        <p:txBody>
          <a:bodyPr wrap="square" rtlCol="0">
            <a:spAutoFit/>
          </a:bodyPr>
          <a:lstStyle/>
          <a:p>
            <a:pPr algn="just"/>
            <a:r>
              <a:rPr lang="es-ES" dirty="0" smtClean="0">
                <a:solidFill>
                  <a:schemeClr val="bg1"/>
                </a:solidFill>
              </a:rPr>
              <a:t>En 1930 se construye una vía a treinta pies del duelo para levantar el tráfico de trenes peligrosos de la calle. En 1980 deja de usarse y, para que no sea destruida, se hace esta propuesta der creación de una zona verde libre de tráfico y elevada.</a:t>
            </a:r>
            <a:endParaRPr lang="es-ES" dirty="0">
              <a:solidFill>
                <a:schemeClr val="bg1"/>
              </a:solidFill>
            </a:endParaRPr>
          </a:p>
        </p:txBody>
      </p:sp>
      <p:sp>
        <p:nvSpPr>
          <p:cNvPr id="7" name="6 CuadroTexto"/>
          <p:cNvSpPr txBox="1"/>
          <p:nvPr/>
        </p:nvSpPr>
        <p:spPr>
          <a:xfrm>
            <a:off x="395536" y="5229200"/>
            <a:ext cx="8424936" cy="338554"/>
          </a:xfrm>
          <a:prstGeom prst="rect">
            <a:avLst/>
          </a:prstGeom>
          <a:noFill/>
        </p:spPr>
        <p:txBody>
          <a:bodyPr wrap="square" rtlCol="0">
            <a:spAutoFit/>
          </a:bodyPr>
          <a:lstStyle/>
          <a:p>
            <a:pPr algn="ctr"/>
            <a:r>
              <a:rPr lang="es-ES" sz="1600" i="1" dirty="0" smtClean="0">
                <a:solidFill>
                  <a:schemeClr val="bg1"/>
                </a:solidFill>
              </a:rPr>
              <a:t>Usos  de las zonas creadas como áreas de descanso, parques…</a:t>
            </a:r>
            <a:endParaRPr lang="es-ES" sz="1600" i="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Cristi\Desktop\Arquitectura\URBANISMO I\Referencias - P.F\highline2.JPG"/>
          <p:cNvPicPr>
            <a:picLocks noChangeAspect="1" noChangeArrowheads="1"/>
          </p:cNvPicPr>
          <p:nvPr/>
        </p:nvPicPr>
        <p:blipFill>
          <a:blip r:embed="rId3" cstate="print"/>
          <a:srcRect/>
          <a:stretch>
            <a:fillRect/>
          </a:stretch>
        </p:blipFill>
        <p:spPr bwMode="auto">
          <a:xfrm>
            <a:off x="323528" y="2276872"/>
            <a:ext cx="4176464" cy="2693697"/>
          </a:xfrm>
          <a:prstGeom prst="rect">
            <a:avLst/>
          </a:prstGeom>
          <a:noFill/>
        </p:spPr>
      </p:pic>
      <p:pic>
        <p:nvPicPr>
          <p:cNvPr id="9" name="Picture 5" descr="C:\Users\Cristi\Desktop\Arquitectura\URBANISMO I\Referencias - P.F\highline4.JPG"/>
          <p:cNvPicPr>
            <a:picLocks noChangeAspect="1" noChangeArrowheads="1"/>
          </p:cNvPicPr>
          <p:nvPr/>
        </p:nvPicPr>
        <p:blipFill>
          <a:blip r:embed="rId4" cstate="print"/>
          <a:srcRect/>
          <a:stretch>
            <a:fillRect/>
          </a:stretch>
        </p:blipFill>
        <p:spPr bwMode="auto">
          <a:xfrm>
            <a:off x="4644008" y="2276872"/>
            <a:ext cx="4148831" cy="2664296"/>
          </a:xfrm>
          <a:prstGeom prst="rect">
            <a:avLst/>
          </a:prstGeom>
          <a:noFill/>
        </p:spPr>
      </p:pic>
      <p:sp>
        <p:nvSpPr>
          <p:cNvPr id="6" name="5 CuadroTexto"/>
          <p:cNvSpPr txBox="1"/>
          <p:nvPr/>
        </p:nvSpPr>
        <p:spPr>
          <a:xfrm>
            <a:off x="395536" y="5229200"/>
            <a:ext cx="8424936" cy="338554"/>
          </a:xfrm>
          <a:prstGeom prst="rect">
            <a:avLst/>
          </a:prstGeom>
          <a:noFill/>
        </p:spPr>
        <p:txBody>
          <a:bodyPr wrap="square" rtlCol="0">
            <a:spAutoFit/>
          </a:bodyPr>
          <a:lstStyle/>
          <a:p>
            <a:pPr algn="ctr"/>
            <a:r>
              <a:rPr lang="es-ES" sz="1600" i="1" dirty="0" smtClean="0">
                <a:solidFill>
                  <a:schemeClr val="bg1"/>
                </a:solidFill>
              </a:rPr>
              <a:t>… áreas verdes,  miradores, paseos.</a:t>
            </a:r>
            <a:endParaRPr lang="es-ES" sz="1600"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Cristi\Desktop\Arquitectura\URBANISMO I\Referencias - P.F\big3.JPG"/>
          <p:cNvPicPr>
            <a:picLocks noChangeAspect="1" noChangeArrowheads="1"/>
          </p:cNvPicPr>
          <p:nvPr/>
        </p:nvPicPr>
        <p:blipFill>
          <a:blip r:embed="rId3" cstate="print"/>
          <a:srcRect/>
          <a:stretch>
            <a:fillRect/>
          </a:stretch>
        </p:blipFill>
        <p:spPr bwMode="auto">
          <a:xfrm>
            <a:off x="323528" y="260648"/>
            <a:ext cx="3005840" cy="6264696"/>
          </a:xfrm>
          <a:prstGeom prst="rect">
            <a:avLst/>
          </a:prstGeom>
          <a:noFill/>
        </p:spPr>
      </p:pic>
      <p:pic>
        <p:nvPicPr>
          <p:cNvPr id="4101" name="Picture 5" descr="C:\Users\Cristi\Desktop\Arquitectura\URBANISMO I\Referencias - P.F\big4.JPG"/>
          <p:cNvPicPr>
            <a:picLocks noChangeAspect="1" noChangeArrowheads="1"/>
          </p:cNvPicPr>
          <p:nvPr/>
        </p:nvPicPr>
        <p:blipFill>
          <a:blip r:embed="rId4" cstate="print"/>
          <a:srcRect/>
          <a:stretch>
            <a:fillRect/>
          </a:stretch>
        </p:blipFill>
        <p:spPr bwMode="auto">
          <a:xfrm>
            <a:off x="3635896" y="260648"/>
            <a:ext cx="3046043" cy="6264696"/>
          </a:xfrm>
          <a:prstGeom prst="rect">
            <a:avLst/>
          </a:prstGeom>
          <a:noFill/>
        </p:spPr>
      </p:pic>
      <p:sp>
        <p:nvSpPr>
          <p:cNvPr id="8" name="7 CuadroTexto"/>
          <p:cNvSpPr txBox="1"/>
          <p:nvPr/>
        </p:nvSpPr>
        <p:spPr>
          <a:xfrm>
            <a:off x="6804248" y="188640"/>
            <a:ext cx="2339752" cy="2308324"/>
          </a:xfrm>
          <a:prstGeom prst="rect">
            <a:avLst/>
          </a:prstGeom>
          <a:noFill/>
        </p:spPr>
        <p:txBody>
          <a:bodyPr wrap="square" rtlCol="0">
            <a:spAutoFit/>
          </a:bodyPr>
          <a:lstStyle/>
          <a:p>
            <a:r>
              <a:rPr lang="es-ES" sz="2400" b="1" dirty="0" smtClean="0">
                <a:solidFill>
                  <a:schemeClr val="bg1"/>
                </a:solidFill>
              </a:rPr>
              <a:t>Superkilen,</a:t>
            </a:r>
          </a:p>
          <a:p>
            <a:r>
              <a:rPr lang="es-ES" sz="2400" b="1" dirty="0" smtClean="0">
                <a:solidFill>
                  <a:schemeClr val="bg1"/>
                </a:solidFill>
              </a:rPr>
              <a:t>Topotek1 and </a:t>
            </a:r>
            <a:r>
              <a:rPr lang="es-ES" sz="2400" b="1" dirty="0" err="1" smtClean="0">
                <a:solidFill>
                  <a:schemeClr val="bg1"/>
                </a:solidFill>
              </a:rPr>
              <a:t>Superflex</a:t>
            </a:r>
            <a:r>
              <a:rPr lang="es-ES" sz="2400" b="1" dirty="0" smtClean="0">
                <a:solidFill>
                  <a:schemeClr val="bg1"/>
                </a:solidFill>
              </a:rPr>
              <a:t>;</a:t>
            </a:r>
          </a:p>
          <a:p>
            <a:r>
              <a:rPr lang="es-ES" sz="2400" b="1" dirty="0" smtClean="0">
                <a:solidFill>
                  <a:schemeClr val="bg1"/>
                </a:solidFill>
              </a:rPr>
              <a:t>(</a:t>
            </a:r>
            <a:r>
              <a:rPr lang="es-ES" sz="2400" b="1" dirty="0" err="1" smtClean="0">
                <a:solidFill>
                  <a:schemeClr val="bg1"/>
                </a:solidFill>
              </a:rPr>
              <a:t>by</a:t>
            </a:r>
            <a:r>
              <a:rPr lang="es-ES" sz="2400" b="1" dirty="0" smtClean="0">
                <a:solidFill>
                  <a:schemeClr val="bg1"/>
                </a:solidFill>
              </a:rPr>
              <a:t> BIG)</a:t>
            </a:r>
            <a:endParaRPr lang="es-ES" sz="2400" b="1" dirty="0" smtClean="0">
              <a:solidFill>
                <a:schemeClr val="bg1"/>
              </a:solidFill>
            </a:endParaRPr>
          </a:p>
          <a:p>
            <a:endParaRPr lang="es-ES" sz="2400" b="1" dirty="0" smtClean="0">
              <a:solidFill>
                <a:schemeClr val="bg1"/>
              </a:solidFill>
            </a:endParaRPr>
          </a:p>
          <a:p>
            <a:r>
              <a:rPr lang="es-ES" sz="2400" b="1" dirty="0" smtClean="0">
                <a:solidFill>
                  <a:schemeClr val="bg1"/>
                </a:solidFill>
              </a:rPr>
              <a:t> Copenhagen</a:t>
            </a:r>
            <a:endParaRPr lang="es-ES" sz="2400" b="1" dirty="0">
              <a:solidFill>
                <a:schemeClr val="bg1"/>
              </a:solidFill>
            </a:endParaRPr>
          </a:p>
        </p:txBody>
      </p:sp>
      <p:sp>
        <p:nvSpPr>
          <p:cNvPr id="5" name="4 CuadroTexto"/>
          <p:cNvSpPr txBox="1"/>
          <p:nvPr/>
        </p:nvSpPr>
        <p:spPr>
          <a:xfrm>
            <a:off x="7092280" y="5157192"/>
            <a:ext cx="1728192" cy="1323439"/>
          </a:xfrm>
          <a:prstGeom prst="rect">
            <a:avLst/>
          </a:prstGeom>
          <a:noFill/>
        </p:spPr>
        <p:txBody>
          <a:bodyPr wrap="square" rtlCol="0">
            <a:spAutoFit/>
          </a:bodyPr>
          <a:lstStyle/>
          <a:p>
            <a:pPr algn="r"/>
            <a:r>
              <a:rPr lang="es-ES" sz="1600" i="1" dirty="0" smtClean="0">
                <a:solidFill>
                  <a:schemeClr val="bg1"/>
                </a:solidFill>
              </a:rPr>
              <a:t>Parques con distintos usos y temática, lugares para eventos, carril bici…</a:t>
            </a:r>
            <a:endParaRPr lang="es-ES" sz="16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Cristi\Desktop\Arquitectura\URBANISMO I\Referencias - P.F\big2.JPG"/>
          <p:cNvPicPr>
            <a:picLocks noChangeAspect="1" noChangeArrowheads="1"/>
          </p:cNvPicPr>
          <p:nvPr/>
        </p:nvPicPr>
        <p:blipFill>
          <a:blip r:embed="rId3" cstate="print"/>
          <a:srcRect/>
          <a:stretch>
            <a:fillRect/>
          </a:stretch>
        </p:blipFill>
        <p:spPr bwMode="auto">
          <a:xfrm>
            <a:off x="467544" y="188640"/>
            <a:ext cx="8212064" cy="649374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risti\Desktop\Arquitectura\URBANISMO I\Referencias - P.F\big1.JPG"/>
          <p:cNvPicPr>
            <a:picLocks noChangeAspect="1" noChangeArrowheads="1"/>
          </p:cNvPicPr>
          <p:nvPr/>
        </p:nvPicPr>
        <p:blipFill>
          <a:blip r:embed="rId3" cstate="print"/>
          <a:srcRect/>
          <a:stretch>
            <a:fillRect/>
          </a:stretch>
        </p:blipFill>
        <p:spPr bwMode="auto">
          <a:xfrm>
            <a:off x="251520" y="1052736"/>
            <a:ext cx="8676456" cy="470286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455</Words>
  <Application>Microsoft Office PowerPoint</Application>
  <PresentationFormat>Presentación en pantalla (4:3)</PresentationFormat>
  <Paragraphs>59</Paragraphs>
  <Slides>18</Slides>
  <Notes>18</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Cristi</dc:creator>
  <cp:lastModifiedBy>Cristi</cp:lastModifiedBy>
  <cp:revision>35</cp:revision>
  <dcterms:created xsi:type="dcterms:W3CDTF">2013-01-23T10:39:52Z</dcterms:created>
  <dcterms:modified xsi:type="dcterms:W3CDTF">2013-01-26T17:20:50Z</dcterms:modified>
</cp:coreProperties>
</file>