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1" r:id="rId4"/>
    <p:sldId id="275" r:id="rId5"/>
    <p:sldId id="270" r:id="rId6"/>
    <p:sldId id="276" r:id="rId7"/>
    <p:sldId id="277" r:id="rId8"/>
    <p:sldId id="279" r:id="rId9"/>
    <p:sldId id="267" r:id="rId10"/>
    <p:sldId id="265" r:id="rId11"/>
    <p:sldId id="266" r:id="rId12"/>
    <p:sldId id="263" r:id="rId13"/>
    <p:sldId id="264" r:id="rId14"/>
    <p:sldId id="258" r:id="rId15"/>
    <p:sldId id="259" r:id="rId16"/>
    <p:sldId id="260" r:id="rId17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8" autoAdjust="0"/>
    <p:restoredTop sz="94660"/>
  </p:normalViewPr>
  <p:slideViewPr>
    <p:cSldViewPr>
      <p:cViewPr varScale="1">
        <p:scale>
          <a:sx n="69" d="100"/>
          <a:sy n="69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8713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93541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26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4077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59575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348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155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055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81129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5062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5221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C71AC-A7C7-4411-8802-0795BFDE9639}" type="datetimeFigureOut">
              <a:rPr lang="es-ES" smtClean="0"/>
              <a:t>28/04/2015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37DF8-15E1-4B87-8B41-252A882FE725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276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.bp.blogspot.com/-Xa78GmoxxHU/UECVDQfHeSI/AAAAAAAAE0o/xV57zHbheXE/s1600/01516+queer+paris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9801"/>
            <a:ext cx="9144000" cy="426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es-ES_tradnl" dirty="0" smtClean="0">
                <a:latin typeface="Britannic Bold" panose="020B0903060703020204" pitchFamily="34" charset="0"/>
              </a:rPr>
              <a:t>- LA CIUDAD GENÉRICA -</a:t>
            </a:r>
            <a:endParaRPr lang="es-ES" dirty="0">
              <a:latin typeface="Britannic Bold" panose="020B0903060703020204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23528" y="5402534"/>
            <a:ext cx="4038600" cy="11107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_tradnl" dirty="0">
                <a:latin typeface="Britannic Bold" panose="020B0903060703020204" pitchFamily="34" charset="0"/>
              </a:rPr>
              <a:t>REM </a:t>
            </a:r>
            <a:r>
              <a:rPr lang="es-ES_tradnl" dirty="0" smtClean="0">
                <a:latin typeface="Britannic Bold" panose="020B0903060703020204" pitchFamily="34" charset="0"/>
              </a:rPr>
              <a:t>KOOLHAAS</a:t>
            </a:r>
          </a:p>
          <a:p>
            <a:pPr marL="0" indent="0">
              <a:buNone/>
            </a:pPr>
            <a:r>
              <a:rPr lang="es-ES_tradnl" sz="2000" dirty="0" smtClean="0">
                <a:latin typeface="Britannic Bold" panose="020B0903060703020204" pitchFamily="34" charset="0"/>
              </a:rPr>
              <a:t>ARQUITECTO – PERIODISTA</a:t>
            </a:r>
          </a:p>
          <a:p>
            <a:pPr marL="0" indent="0">
              <a:buNone/>
            </a:pPr>
            <a:r>
              <a:rPr lang="es-ES_tradnl" sz="2000" dirty="0" smtClean="0">
                <a:latin typeface="Britannic Bold" panose="020B0903060703020204" pitchFamily="34" charset="0"/>
              </a:rPr>
              <a:t>1994</a:t>
            </a:r>
            <a:endParaRPr lang="es-ES" sz="2000" dirty="0">
              <a:latin typeface="Britannic Bold" panose="020B0903060703020204" pitchFamily="34" charset="0"/>
            </a:endParaRPr>
          </a:p>
          <a:p>
            <a:endParaRPr lang="es-ES" dirty="0"/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>
          <a:xfrm>
            <a:off x="5079001" y="5195084"/>
            <a:ext cx="4038600" cy="1110727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s-ES_tradnl" sz="1200" dirty="0" smtClean="0">
                <a:latin typeface="Britannic Bold" panose="020B0903060703020204" pitchFamily="34" charset="0"/>
              </a:rPr>
              <a:t>ABASOLO QUESADA, ALEJANDRO</a:t>
            </a:r>
          </a:p>
          <a:p>
            <a:pPr marL="0" indent="0" algn="r">
              <a:buNone/>
            </a:pPr>
            <a:r>
              <a:rPr lang="es-ES_tradnl" sz="1200" dirty="0" smtClean="0">
                <a:latin typeface="Britannic Bold" panose="020B0903060703020204" pitchFamily="34" charset="0"/>
              </a:rPr>
              <a:t>ALCAZAR VILLEGAS, CANDIDA ESMERALDA</a:t>
            </a:r>
          </a:p>
          <a:p>
            <a:pPr marL="0" indent="0" algn="r">
              <a:buNone/>
            </a:pPr>
            <a:r>
              <a:rPr lang="es-ES_tradnl" sz="1200" dirty="0" smtClean="0">
                <a:latin typeface="Britannic Bold" panose="020B0903060703020204" pitchFamily="34" charset="0"/>
              </a:rPr>
              <a:t>BONILLA GUERRERO, ANDRES JESUS</a:t>
            </a:r>
          </a:p>
          <a:p>
            <a:pPr marL="0" indent="0" algn="r">
              <a:buNone/>
            </a:pPr>
            <a:r>
              <a:rPr lang="es-ES_tradnl" sz="1200" dirty="0" smtClean="0">
                <a:latin typeface="Britannic Bold" panose="020B0903060703020204" pitchFamily="34" charset="0"/>
              </a:rPr>
              <a:t>CORTES CORTÉS, JOSÉ MANUEL</a:t>
            </a:r>
          </a:p>
          <a:p>
            <a:pPr marL="0" indent="0" algn="r">
              <a:buNone/>
            </a:pPr>
            <a:r>
              <a:rPr lang="es-ES_tradnl" sz="1200" dirty="0" smtClean="0">
                <a:latin typeface="Britannic Bold" panose="020B0903060703020204" pitchFamily="34" charset="0"/>
              </a:rPr>
              <a:t>GONZALEZ OLIZ, ANGEL</a:t>
            </a:r>
          </a:p>
          <a:p>
            <a:pPr marL="0" indent="0" algn="r">
              <a:buNone/>
            </a:pPr>
            <a:r>
              <a:rPr lang="es-ES_tradnl" sz="1200" dirty="0" smtClean="0">
                <a:latin typeface="Britannic Bold" panose="020B0903060703020204" pitchFamily="34" charset="0"/>
              </a:rPr>
              <a:t>INFANTES MARQUEZ, CRISTOBAL JOSÉ</a:t>
            </a:r>
          </a:p>
          <a:p>
            <a:pPr marL="0" indent="0" algn="r">
              <a:buNone/>
            </a:pPr>
            <a:r>
              <a:rPr lang="es-ES_tradnl" sz="1200" dirty="0" smtClean="0">
                <a:latin typeface="Britannic Bold" panose="020B0903060703020204" pitchFamily="34" charset="0"/>
              </a:rPr>
              <a:t>PEREZ ANRANDA, ANTONIO</a:t>
            </a:r>
            <a:endParaRPr lang="es-ES" sz="1200" dirty="0">
              <a:latin typeface="Britannic Bold" panose="020B0903060703020204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685800" y="501543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2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2.bp.blogspot.com/-Xa78GmoxxHU/UECVDQfHeSI/AAAAAAAAE0o/xV57zHbheXE/s1600/01516+queer+paris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7" y="1101824"/>
            <a:ext cx="9181342" cy="57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9552" y="692696"/>
            <a:ext cx="8291264" cy="528945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es-ES_tradnl" sz="2400" dirty="0" smtClean="0">
              <a:latin typeface="Britannic Bold" panose="020B0903060703020204" pitchFamily="34" charset="0"/>
            </a:endParaRPr>
          </a:p>
          <a:p>
            <a:pPr marL="0" indent="0" algn="r">
              <a:buNone/>
            </a:pPr>
            <a:r>
              <a:rPr lang="es-ES_tradnl" sz="2400" dirty="0" smtClean="0">
                <a:latin typeface="Britannic Bold" panose="020B0903060703020204" pitchFamily="34" charset="0"/>
              </a:rPr>
              <a:t>“Nunca me ha atraído el futuro. Tengo obsesión por el ahora, por el presente”.</a:t>
            </a:r>
          </a:p>
          <a:p>
            <a:pPr marL="0" indent="0" algn="r">
              <a:buNone/>
            </a:pPr>
            <a:r>
              <a:rPr lang="es-ES_tradnl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Rem </a:t>
            </a:r>
            <a:r>
              <a:rPr lang="es-ES_tradnl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Koolhaas</a:t>
            </a:r>
            <a:endParaRPr lang="es-ES_tradnl" sz="2400" i="1" dirty="0" smtClean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  <a:p>
            <a:pPr marL="0" indent="0" algn="r">
              <a:buNone/>
            </a:pPr>
            <a:r>
              <a:rPr lang="es-ES" sz="2400" dirty="0" smtClean="0">
                <a:latin typeface="Britannic Bold" panose="020B0903060703020204" pitchFamily="34" charset="0"/>
              </a:rPr>
              <a:t>“Si se ignora al hombre la arquitectura es innecesaria”.</a:t>
            </a:r>
          </a:p>
          <a:p>
            <a:pPr marL="0" indent="0" algn="r">
              <a:buNone/>
            </a:pPr>
            <a:r>
              <a:rPr lang="es-E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Álvaro </a:t>
            </a:r>
            <a:r>
              <a:rPr lang="es-ES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Siza</a:t>
            </a:r>
            <a:endParaRPr lang="es-ES" sz="2400" i="1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6192688" cy="259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ES" sz="4000" dirty="0" smtClean="0">
                <a:latin typeface="Britannic Bold" panose="020B0903060703020204" pitchFamily="34" charset="0"/>
              </a:rPr>
              <a:t>Precedentes</a:t>
            </a:r>
            <a:endParaRPr lang="es-ES" sz="40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88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2.bp.blogspot.com/-Xa78GmoxxHU/UECVDQfHeSI/AAAAAAAAE0o/xV57zHbheXE/s1600/01516+queer+paris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7" y="1101824"/>
            <a:ext cx="9181342" cy="57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4258816" cy="543346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r">
              <a:buNone/>
            </a:pPr>
            <a:endParaRPr lang="es-ES_tradnl" sz="2000" dirty="0">
              <a:latin typeface="Britannic Bold" panose="020B0903060703020204" pitchFamily="34" charset="0"/>
            </a:endParaRPr>
          </a:p>
          <a:p>
            <a:pPr marL="0" indent="0" algn="r">
              <a:buNone/>
            </a:pPr>
            <a:r>
              <a:rPr lang="es-ES_tradnl" sz="2000" dirty="0">
                <a:latin typeface="Britannic Bold" panose="020B0903060703020204" pitchFamily="34" charset="0"/>
              </a:rPr>
              <a:t>“París solo puede ser más parisina- está de hecho en el camino de convertirse en un </a:t>
            </a:r>
            <a:r>
              <a:rPr lang="es-ES_tradnl" sz="2000" dirty="0" err="1" smtClean="0">
                <a:latin typeface="Britannic Bold" panose="020B0903060703020204" pitchFamily="34" charset="0"/>
              </a:rPr>
              <a:t>Hiperparís</a:t>
            </a:r>
            <a:r>
              <a:rPr lang="es-ES_tradnl" sz="2000" dirty="0">
                <a:latin typeface="Britannic Bold" panose="020B0903060703020204" pitchFamily="34" charset="0"/>
              </a:rPr>
              <a:t>. </a:t>
            </a:r>
            <a:r>
              <a:rPr lang="es-ES_tradnl" sz="2000" dirty="0" smtClean="0">
                <a:latin typeface="Britannic Bold" panose="020B0903060703020204" pitchFamily="34" charset="0"/>
              </a:rPr>
              <a:t>Londres - cuya </a:t>
            </a:r>
            <a:r>
              <a:rPr lang="es-ES_tradnl" sz="2000" dirty="0">
                <a:latin typeface="Britannic Bold" panose="020B0903060703020204" pitchFamily="34" charset="0"/>
              </a:rPr>
              <a:t>única identidad es la carencia de una clara </a:t>
            </a:r>
            <a:r>
              <a:rPr lang="es-ES_tradnl" sz="2000" dirty="0" smtClean="0">
                <a:latin typeface="Britannic Bold" panose="020B0903060703020204" pitchFamily="34" charset="0"/>
              </a:rPr>
              <a:t>identidad - </a:t>
            </a:r>
            <a:r>
              <a:rPr lang="es-ES_tradnl" sz="2000" dirty="0">
                <a:latin typeface="Britannic Bold" panose="020B0903060703020204" pitchFamily="34" charset="0"/>
              </a:rPr>
              <a:t>está convirtiéndose perpetuamente en menos </a:t>
            </a:r>
            <a:r>
              <a:rPr lang="es-ES_tradnl" sz="2000" dirty="0" smtClean="0">
                <a:latin typeface="Britannic Bold" panose="020B0903060703020204" pitchFamily="34" charset="0"/>
              </a:rPr>
              <a:t>Londres”.</a:t>
            </a:r>
            <a:endParaRPr lang="es-ES_tradnl" sz="2000" dirty="0">
              <a:latin typeface="Britannic Bold" panose="020B0903060703020204" pitchFamily="34" charset="0"/>
            </a:endParaRPr>
          </a:p>
          <a:p>
            <a:pPr marL="0" indent="0" algn="r">
              <a:buNone/>
            </a:pPr>
            <a:endParaRPr lang="es-ES_tradnl" sz="2000" dirty="0">
              <a:latin typeface="Britannic Bold" panose="020B0903060703020204" pitchFamily="34" charset="0"/>
            </a:endParaRPr>
          </a:p>
          <a:p>
            <a:pPr marL="0" indent="0" algn="r">
              <a:buNone/>
            </a:pP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La 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Ciudad </a:t>
            </a: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G</a:t>
            </a: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enérica </a:t>
            </a:r>
          </a:p>
          <a:p>
            <a:pPr marL="0" indent="0" algn="r">
              <a:buNone/>
            </a:pPr>
            <a:r>
              <a:rPr lang="es-ES_tradnl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(</a:t>
            </a:r>
            <a:r>
              <a:rPr lang="es-ES_tradnl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Ap.1.3 Introducción)</a:t>
            </a:r>
            <a:endParaRPr lang="es-ES" sz="2000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  <p:pic>
        <p:nvPicPr>
          <p:cNvPr id="3074" name="Picture 2" descr="C:\Users\alejandro abasolo\Downloads\tumblr_n0kcr3Cyvv1qd0i7oo1_12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02097"/>
            <a:ext cx="3250207" cy="476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076056" y="616530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Ciudad Asiática del mañana</a:t>
            </a:r>
            <a:endParaRPr lang="es-ES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1560" y="332656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000" dirty="0" smtClean="0">
                <a:latin typeface="Britannic Bold" panose="020B0903060703020204" pitchFamily="34" charset="0"/>
              </a:rPr>
              <a:t>Citas del libro</a:t>
            </a:r>
            <a:endParaRPr lang="es-ES" sz="40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7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2.bp.blogspot.com/-Xa78GmoxxHU/UECVDQfHeSI/AAAAAAAAE0o/xV57zHbheXE/s1600/01516+queer+paris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7" y="1101824"/>
            <a:ext cx="9181342" cy="57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s-ES" dirty="0" smtClean="0">
                <a:latin typeface="Britannic Bold" panose="020B0903060703020204" pitchFamily="34" charset="0"/>
              </a:rPr>
              <a:t>Interpretaciones</a:t>
            </a:r>
            <a:endParaRPr lang="es-ES" dirty="0">
              <a:latin typeface="Britannic Bold" panose="020B0903060703020204" pitchFamily="34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1520" y="1556792"/>
            <a:ext cx="8496944" cy="46699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500" dirty="0" smtClean="0">
                <a:latin typeface="Britannic Bold" panose="020B0903060703020204" pitchFamily="34" charset="0"/>
              </a:rPr>
              <a:t>Surgiendo de dos frentes: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500" dirty="0" smtClean="0">
                <a:latin typeface="Britannic Bold" panose="020B0903060703020204" pitchFamily="34" charset="0"/>
              </a:rPr>
              <a:t>“Emergencia de los problemas derivados principalmente del crecimiento de la población mundial y de su distribución urbana. Hemos asistido a lo largo del siglo XX a un cambio cualitativo de incalculables consecuencias”.</a:t>
            </a:r>
          </a:p>
          <a:p>
            <a:pPr marL="457200" indent="-457200">
              <a:buFont typeface="+mj-lt"/>
              <a:buAutoNum type="arabicPeriod"/>
            </a:pPr>
            <a:r>
              <a:rPr lang="es-ES_tradnl" sz="2500" dirty="0" smtClean="0">
                <a:latin typeface="Britannic Bold" panose="020B0903060703020204" pitchFamily="34" charset="0"/>
              </a:rPr>
              <a:t>“Factor demográfico”.</a:t>
            </a:r>
          </a:p>
          <a:p>
            <a:pPr marL="0" indent="0" algn="r">
              <a:buNone/>
            </a:pPr>
            <a:r>
              <a:rPr lang="es-ES_tradnl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Francisco </a:t>
            </a:r>
            <a:r>
              <a:rPr lang="es-ES_tradnl" sz="1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Jarauta</a:t>
            </a:r>
            <a:r>
              <a:rPr lang="es-ES_tradnl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 </a:t>
            </a:r>
          </a:p>
          <a:p>
            <a:pPr marL="0" indent="0" algn="r">
              <a:buNone/>
            </a:pPr>
            <a:r>
              <a:rPr lang="es-ES_tradnl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Catedrático de Filosofía de la Universidad de Murcia</a:t>
            </a:r>
            <a:endParaRPr lang="es-ES" sz="1800" i="1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29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2.bp.blogspot.com/-Xa78GmoxxHU/UECVDQfHeSI/AAAAAAAAE0o/xV57zHbheXE/s1600/01516+queer+paris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7" y="1101824"/>
            <a:ext cx="9181342" cy="57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dirty="0" smtClean="0">
                <a:latin typeface="Britannic Bold" panose="020B0903060703020204" pitchFamily="34" charset="0"/>
              </a:rPr>
              <a:t>“Surge así un nuevo territorio urbano que Rem </a:t>
            </a:r>
            <a:r>
              <a:rPr lang="es-ES_tradnl" dirty="0" err="1" smtClean="0">
                <a:latin typeface="Britannic Bold" panose="020B0903060703020204" pitchFamily="34" charset="0"/>
              </a:rPr>
              <a:t>Koolhaas</a:t>
            </a:r>
            <a:r>
              <a:rPr lang="es-ES_tradnl" dirty="0" smtClean="0">
                <a:latin typeface="Britannic Bold" panose="020B0903060703020204" pitchFamily="34" charset="0"/>
              </a:rPr>
              <a:t>  ha definido como la ciudad genérica. Escenario de la nueva complejidad, se constituye en la forma urbana que transforma los esquemas de la ciudad histórica, de su memoria,  y fuerza simbólica, para desplazarse a un lugar neutro de coexistencia de grupos sociales , cultura, géneros, lenguas, religiones…diferentes”.</a:t>
            </a:r>
          </a:p>
          <a:p>
            <a:pPr marL="0" lvl="0" indent="0" algn="r">
              <a:buNone/>
            </a:pPr>
            <a:r>
              <a:rPr lang="es-ES_tradnl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Francisco </a:t>
            </a:r>
            <a:r>
              <a:rPr lang="es-ES_tradnl" sz="20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Jarauta</a:t>
            </a:r>
            <a:r>
              <a:rPr lang="es-ES_tradnl" sz="20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 </a:t>
            </a:r>
          </a:p>
          <a:p>
            <a:pPr marL="0" lvl="0" indent="0" algn="r">
              <a:buNone/>
            </a:pPr>
            <a:r>
              <a:rPr lang="es-ES_tradnl" sz="20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Catedrático </a:t>
            </a:r>
            <a:r>
              <a:rPr lang="es-ES_tradnl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de </a:t>
            </a:r>
            <a:r>
              <a:rPr lang="es-ES_tradnl" sz="20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Filosofía </a:t>
            </a:r>
            <a:r>
              <a:rPr lang="es-ES_tradnl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de la </a:t>
            </a:r>
            <a:r>
              <a:rPr lang="es-ES_tradnl" sz="20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Universidad </a:t>
            </a:r>
            <a:r>
              <a:rPr lang="es-ES_tradnl" sz="2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de </a:t>
            </a:r>
            <a:r>
              <a:rPr lang="es-ES_tradnl" sz="20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Murcia</a:t>
            </a:r>
            <a:endParaRPr lang="es-ES" sz="2000" b="1" i="1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s-ES" dirty="0" smtClean="0">
                <a:latin typeface="Britannic Bold" panose="020B0903060703020204" pitchFamily="34" charset="0"/>
              </a:rPr>
              <a:t>Críticas</a:t>
            </a:r>
            <a:endParaRPr lang="es-ES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21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2.bp.blogspot.com/-Xa78GmoxxHU/UECVDQfHeSI/AAAAAAAAE0o/xV57zHbheXE/s1600/01516+queer+paris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7" y="1101824"/>
            <a:ext cx="9181342" cy="57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2564904"/>
            <a:ext cx="8208912" cy="1872208"/>
          </a:xfrm>
        </p:spPr>
        <p:txBody>
          <a:bodyPr>
            <a:normAutofit fontScale="92500"/>
          </a:bodyPr>
          <a:lstStyle/>
          <a:p>
            <a:pPr algn="just"/>
            <a:r>
              <a:rPr lang="es-ES_tradnl" sz="2800" dirty="0" smtClean="0">
                <a:solidFill>
                  <a:schemeClr val="tx1"/>
                </a:solidFill>
                <a:latin typeface="Britannic Bold" panose="020B0903060703020204" pitchFamily="34" charset="0"/>
              </a:rPr>
              <a:t>“1994: S,M,L,XL. Koolhaas conoce la ciudad, no la cuestiona. La interpreta, no la crea. La monta al tiempo que renuncia definitivamente a conducirla”. </a:t>
            </a:r>
            <a:endParaRPr lang="es-ES_tradnl" sz="2800" dirty="0">
              <a:solidFill>
                <a:schemeClr val="tx1"/>
              </a:solidFill>
              <a:latin typeface="Britannic Bold" panose="020B0903060703020204" pitchFamily="34" charset="0"/>
            </a:endParaRPr>
          </a:p>
          <a:p>
            <a:pPr algn="r"/>
            <a:r>
              <a:rPr lang="es-ES_tradn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ATRIBUTOS URBANOS</a:t>
            </a:r>
            <a:endParaRPr lang="es-ES" sz="2800" b="1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42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2.bp.blogspot.com/-Xa78GmoxxHU/UECVDQfHeSI/AAAAAAAAE0o/xV57zHbheXE/s1600/01516+queer+paris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7" y="1101824"/>
            <a:ext cx="9181342" cy="57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492896"/>
            <a:ext cx="8208912" cy="1872208"/>
          </a:xfrm>
        </p:spPr>
        <p:txBody>
          <a:bodyPr>
            <a:noAutofit/>
          </a:bodyPr>
          <a:lstStyle/>
          <a:p>
            <a:pPr algn="just"/>
            <a:r>
              <a:rPr lang="es-ES_tradnl" sz="2800" dirty="0" smtClean="0">
                <a:solidFill>
                  <a:schemeClr val="tx1"/>
                </a:solidFill>
                <a:latin typeface="Britannic Bold" panose="020B0903060703020204" pitchFamily="34" charset="0"/>
              </a:rPr>
              <a:t>“1994: S,M,L,XL. The city is no longer. We can leave </a:t>
            </a:r>
            <a:r>
              <a:rPr lang="es-ES_tradnl" sz="2800" dirty="0" err="1" smtClean="0">
                <a:solidFill>
                  <a:schemeClr val="tx1"/>
                </a:solidFill>
                <a:latin typeface="Britannic Bold" panose="020B0903060703020204" pitchFamily="34" charset="0"/>
              </a:rPr>
              <a:t>theater</a:t>
            </a:r>
            <a:r>
              <a:rPr lang="es-ES_tradnl" sz="2800" dirty="0" smtClean="0">
                <a:solidFill>
                  <a:schemeClr val="tx1"/>
                </a:solidFill>
                <a:latin typeface="Britannic Bold" panose="020B0903060703020204" pitchFamily="34" charset="0"/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  <a:latin typeface="Britannic Bold" panose="020B0903060703020204" pitchFamily="34" charset="0"/>
              </a:rPr>
              <a:t>now</a:t>
            </a:r>
            <a:r>
              <a:rPr lang="es-ES_tradnl" sz="2800" dirty="0" smtClean="0">
                <a:solidFill>
                  <a:schemeClr val="tx1"/>
                </a:solidFill>
                <a:latin typeface="Britannic Bold" panose="020B0903060703020204" pitchFamily="34" charset="0"/>
              </a:rPr>
              <a:t>. Conclusión a 25 pág. sublimes de texto difusamente ilustrada con fotografías borrosas”.</a:t>
            </a:r>
          </a:p>
          <a:p>
            <a:pPr algn="r"/>
            <a:r>
              <a:rPr lang="es-ES_tradn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ATRIBUTOS URBANOS</a:t>
            </a:r>
            <a:endParaRPr lang="es-ES" sz="2800" b="1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29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2.bp.blogspot.com/-Xa78GmoxxHU/UECVDQfHeSI/AAAAAAAAE0o/xV57zHbheXE/s1600/01516+queer+paris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7" y="1101824"/>
            <a:ext cx="9181342" cy="57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8208912" cy="1872208"/>
          </a:xfrm>
        </p:spPr>
        <p:txBody>
          <a:bodyPr>
            <a:noAutofit/>
          </a:bodyPr>
          <a:lstStyle/>
          <a:p>
            <a:pPr algn="just"/>
            <a:r>
              <a:rPr lang="es-ES_tradnl" sz="2800" dirty="0" smtClean="0">
                <a:solidFill>
                  <a:schemeClr val="tx1"/>
                </a:solidFill>
                <a:latin typeface="Britannic Bold" panose="020B0903060703020204" pitchFamily="34" charset="0"/>
              </a:rPr>
              <a:t>“1994: S,M,L,XL. </a:t>
            </a:r>
            <a:r>
              <a:rPr lang="es-ES" sz="2800" dirty="0">
                <a:solidFill>
                  <a:schemeClr val="tx1"/>
                </a:solidFill>
                <a:latin typeface="Britannic Bold" panose="020B0903060703020204" pitchFamily="34" charset="0"/>
              </a:rPr>
              <a:t>Que la ciudad ya no existe, que la ciudad es indiferente, </a:t>
            </a:r>
            <a:r>
              <a:rPr lang="es-ES" sz="2800">
                <a:solidFill>
                  <a:schemeClr val="tx1"/>
                </a:solidFill>
                <a:latin typeface="Britannic Bold" panose="020B0903060703020204" pitchFamily="34" charset="0"/>
              </a:rPr>
              <a:t>insustancial </a:t>
            </a:r>
            <a:r>
              <a:rPr lang="es-ES" sz="2800" smtClean="0">
                <a:solidFill>
                  <a:schemeClr val="tx1"/>
                </a:solidFill>
                <a:latin typeface="Britannic Bold" panose="020B0903060703020204" pitchFamily="34" charset="0"/>
              </a:rPr>
              <a:t>e </a:t>
            </a:r>
            <a:r>
              <a:rPr lang="es-ES" sz="2800" dirty="0">
                <a:solidFill>
                  <a:schemeClr val="tx1"/>
                </a:solidFill>
                <a:latin typeface="Britannic Bold" panose="020B0903060703020204" pitchFamily="34" charset="0"/>
              </a:rPr>
              <a:t>inasequible a la caracterización. </a:t>
            </a:r>
            <a:endParaRPr lang="es-ES" sz="2800" dirty="0" smtClean="0">
              <a:solidFill>
                <a:schemeClr val="tx1"/>
              </a:solidFill>
              <a:latin typeface="Britannic Bold" panose="020B0903060703020204" pitchFamily="34" charset="0"/>
            </a:endParaRPr>
          </a:p>
          <a:p>
            <a:pPr algn="just"/>
            <a:r>
              <a:rPr lang="es-ES" sz="2800" dirty="0" smtClean="0">
                <a:solidFill>
                  <a:schemeClr val="tx1"/>
                </a:solidFill>
                <a:latin typeface="Britannic Bold" panose="020B0903060703020204" pitchFamily="34" charset="0"/>
              </a:rPr>
              <a:t>En </a:t>
            </a:r>
            <a:r>
              <a:rPr lang="es-ES" sz="2800" dirty="0">
                <a:solidFill>
                  <a:schemeClr val="tx1"/>
                </a:solidFill>
                <a:latin typeface="Britannic Bold" panose="020B0903060703020204" pitchFamily="34" charset="0"/>
              </a:rPr>
              <a:t>definitiva, sin acritud ni amargura: Que la ciudad da </a:t>
            </a:r>
            <a:r>
              <a:rPr lang="es-ES" sz="2800" dirty="0" smtClean="0">
                <a:solidFill>
                  <a:schemeClr val="tx1"/>
                </a:solidFill>
                <a:latin typeface="Britannic Bold" panose="020B0903060703020204" pitchFamily="34" charset="0"/>
              </a:rPr>
              <a:t>igual</a:t>
            </a:r>
            <a:r>
              <a:rPr lang="es-ES_tradnl" sz="2800" dirty="0" smtClean="0">
                <a:solidFill>
                  <a:schemeClr val="tx1"/>
                </a:solidFill>
                <a:latin typeface="Britannic Bold" panose="020B0903060703020204" pitchFamily="34" charset="0"/>
              </a:rPr>
              <a:t>”.</a:t>
            </a:r>
            <a:r>
              <a:rPr lang="es-ES_tradnl" sz="2800" dirty="0" smtClean="0">
                <a:solidFill>
                  <a:srgbClr val="92D050"/>
                </a:solidFill>
                <a:latin typeface="Britannic Bold" panose="020B0903060703020204" pitchFamily="34" charset="0"/>
              </a:rPr>
              <a:t> </a:t>
            </a:r>
            <a:endParaRPr lang="es-ES_tradnl" sz="2800" dirty="0">
              <a:solidFill>
                <a:schemeClr val="tx1"/>
              </a:solidFill>
              <a:latin typeface="Britannic Bold" panose="020B0903060703020204" pitchFamily="34" charset="0"/>
            </a:endParaRPr>
          </a:p>
          <a:p>
            <a:pPr algn="r"/>
            <a:r>
              <a:rPr lang="es-ES_tradnl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ATRIBUTOS URBANOS</a:t>
            </a:r>
            <a:endParaRPr lang="es-ES" sz="2800" b="1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7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lejandro abasolo\Downloads\6a00d8341bfb1653ef01bb07a60139970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13" y="836712"/>
            <a:ext cx="3718551" cy="528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>
          <a:xfrm>
            <a:off x="3635896" y="1285952"/>
            <a:ext cx="5160462" cy="44644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_tradnl" sz="4000" dirty="0" smtClean="0">
                <a:latin typeface="Britannic Bold" panose="020B0903060703020204" pitchFamily="34" charset="0"/>
              </a:rPr>
              <a:t>¿Cómo se puede permitir el máximo grado de libertad individual, sin contribuir a la erosión de la cultura cívica?</a:t>
            </a:r>
            <a:endParaRPr lang="es-ES" sz="4000" dirty="0">
              <a:latin typeface="Britannic Bold" panose="020B0903060703020204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685800" y="501543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" sz="28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00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77472" cy="936104"/>
          </a:xfrm>
        </p:spPr>
        <p:txBody>
          <a:bodyPr>
            <a:noAutofit/>
          </a:bodyPr>
          <a:lstStyle/>
          <a:p>
            <a:r>
              <a:rPr lang="es-ES_tradnl" sz="3600" dirty="0" smtClean="0">
                <a:latin typeface="Britannic Bold" panose="020B0903060703020204" pitchFamily="34" charset="0"/>
              </a:rPr>
              <a:t>Holanda Post-Segunda Guerra Mundial</a:t>
            </a:r>
            <a:endParaRPr lang="es-ES" sz="3600" dirty="0">
              <a:latin typeface="Britannic Bold" panose="020B0903060703020204" pitchFamily="34" charset="0"/>
            </a:endParaRPr>
          </a:p>
        </p:txBody>
      </p:sp>
      <p:pic>
        <p:nvPicPr>
          <p:cNvPr id="9" name="Picture 2" descr="http://img1.adsttc.com/media/images/5467/7ee2/e58e/ce12/6900/02d5/medium_jpg/01.jpg?14160688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5400600" cy="362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upload.wikimedia.org/wikipedia/commons/thumb/4/45/Rem_Koolhaas_1987.jpg/220px-Rem_Koolhaas_19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98756"/>
            <a:ext cx="2304256" cy="284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6 Marcador de contenido"/>
          <p:cNvSpPr>
            <a:spLocks noGrp="1"/>
          </p:cNvSpPr>
          <p:nvPr>
            <p:ph sz="half" idx="2"/>
          </p:nvPr>
        </p:nvSpPr>
        <p:spPr>
          <a:xfrm>
            <a:off x="-324544" y="5373216"/>
            <a:ext cx="10009112" cy="10081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_tradnl" dirty="0" smtClean="0">
                <a:latin typeface="Britannic Bold" panose="020B0903060703020204" pitchFamily="34" charset="0"/>
              </a:rPr>
              <a:t>ESCRITOR - CINEASTA - PERIODISTA - ARQUITECTO</a:t>
            </a:r>
            <a:endParaRPr lang="es-ES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98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333301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36912"/>
            <a:ext cx="4038600" cy="312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-612576" y="260648"/>
            <a:ext cx="9541568" cy="1714202"/>
          </a:xfrm>
        </p:spPr>
        <p:txBody>
          <a:bodyPr>
            <a:normAutofit fontScale="90000"/>
          </a:bodyPr>
          <a:lstStyle/>
          <a:p>
            <a:pPr algn="r"/>
            <a:r>
              <a:rPr lang="es-ES" dirty="0" smtClean="0">
                <a:latin typeface="Britannic Bold" panose="020B0903060703020204" pitchFamily="34" charset="0"/>
              </a:rPr>
              <a:t>¿Por qué es Rem </a:t>
            </a:r>
            <a:r>
              <a:rPr lang="es-ES" dirty="0" err="1" smtClean="0">
                <a:latin typeface="Britannic Bold" panose="020B0903060703020204" pitchFamily="34" charset="0"/>
              </a:rPr>
              <a:t>Koolhaas</a:t>
            </a:r>
            <a:r>
              <a:rPr lang="es-ES" dirty="0" smtClean="0">
                <a:latin typeface="Britannic Bold" panose="020B0903060703020204" pitchFamily="34" charset="0"/>
              </a:rPr>
              <a:t> Arquitecto más polémico del mundo?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Smithsonian.com </a:t>
            </a:r>
            <a:endParaRPr lang="es-ES" sz="2700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28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-612576" y="260648"/>
            <a:ext cx="9541568" cy="1714202"/>
          </a:xfrm>
        </p:spPr>
        <p:txBody>
          <a:bodyPr>
            <a:normAutofit fontScale="90000"/>
          </a:bodyPr>
          <a:lstStyle/>
          <a:p>
            <a:pPr algn="r"/>
            <a:r>
              <a:rPr lang="es-ES" dirty="0" smtClean="0">
                <a:latin typeface="Britannic Bold" panose="020B0903060703020204" pitchFamily="34" charset="0"/>
              </a:rPr>
              <a:t>¿Por qué es Rem </a:t>
            </a:r>
            <a:r>
              <a:rPr lang="es-ES" dirty="0" err="1" smtClean="0">
                <a:latin typeface="Britannic Bold" panose="020B0903060703020204" pitchFamily="34" charset="0"/>
              </a:rPr>
              <a:t>Koolhaas</a:t>
            </a:r>
            <a:r>
              <a:rPr lang="es-ES" dirty="0" smtClean="0">
                <a:latin typeface="Britannic Bold" panose="020B0903060703020204" pitchFamily="34" charset="0"/>
              </a:rPr>
              <a:t> Arquitecto más polémico del mundo?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Smithsonian.com </a:t>
            </a:r>
            <a:endParaRPr lang="es-ES" sz="2700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  <p:pic>
        <p:nvPicPr>
          <p:cNvPr id="3080" name="Picture 8" descr="http://www.rondpointprojects.org/basesverbales/wp-content/gallery/delirious-new-york/delirious_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18899"/>
            <a:ext cx="3373388" cy="47374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alejandro abasolo\Downloads\image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391" y="3081464"/>
            <a:ext cx="3640781" cy="2212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79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s-ES_tradnl" dirty="0" smtClean="0">
                <a:latin typeface="Britannic Bold" panose="020B0903060703020204" pitchFamily="34" charset="0"/>
              </a:rPr>
              <a:t>“La ciudad ya no existe”</a:t>
            </a:r>
            <a:br>
              <a:rPr lang="es-ES_tradnl" dirty="0" smtClean="0">
                <a:latin typeface="Britannic Bold" panose="020B0903060703020204" pitchFamily="34" charset="0"/>
              </a:rPr>
            </a:br>
            <a:r>
              <a:rPr lang="es-ES_tradnl" sz="2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Rem </a:t>
            </a:r>
            <a:r>
              <a:rPr lang="es-ES_tradnl" sz="27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Koolhaas</a:t>
            </a:r>
            <a:endParaRPr lang="es-ES" sz="2700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  <p:pic>
        <p:nvPicPr>
          <p:cNvPr id="9218" name="Picture 2" descr="http://www.scielo.cl/fbpe/img/invi/v25n70/art03Fig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47" y="1988840"/>
            <a:ext cx="845934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685800" y="274638"/>
            <a:ext cx="7772400" cy="135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ES_tradnl" sz="6900" dirty="0" smtClean="0">
                <a:latin typeface="Britannic Bold" panose="020B0903060703020204" pitchFamily="34" charset="0"/>
              </a:rPr>
              <a:t>“Las ciudades contemporáneas </a:t>
            </a:r>
          </a:p>
          <a:p>
            <a:pPr algn="r"/>
            <a:r>
              <a:rPr lang="es-ES_tradnl" sz="6900" dirty="0" smtClean="0">
                <a:latin typeface="Britannic Bold" panose="020B0903060703020204" pitchFamily="34" charset="0"/>
              </a:rPr>
              <a:t>son como los aeropuertos”</a:t>
            </a:r>
          </a:p>
          <a:p>
            <a:pPr algn="r"/>
            <a:r>
              <a:rPr lang="es-ES_tradnl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REM KOOLHAAS </a:t>
            </a:r>
            <a:endParaRPr lang="es-ES" sz="3600" dirty="0">
              <a:solidFill>
                <a:schemeClr val="tx1">
                  <a:lumMod val="50000"/>
                  <a:lumOff val="50000"/>
                </a:schemeClr>
              </a:solidFill>
              <a:latin typeface="Britannic Bold" panose="020B0903060703020204" pitchFamily="34" charset="0"/>
            </a:endParaRPr>
          </a:p>
        </p:txBody>
      </p:sp>
      <p:pic>
        <p:nvPicPr>
          <p:cNvPr id="11266" name="Picture 2" descr="http://www.archello.com/sites/default/files/imagecache/media_image/1_7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533653" y="2589414"/>
            <a:ext cx="5149850" cy="27109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papapichu.typepad.com/photos/uncategorized/2007/10/27/terminal_sur_pr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71187"/>
            <a:ext cx="4678288" cy="334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73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jandro abasolo\Downloads\tumblr_n0kcr3Cyvv1qd0i7oo1_12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07" y="1196752"/>
            <a:ext cx="3643170" cy="534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685800" y="274638"/>
            <a:ext cx="77724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>
                <a:latin typeface="Britannic Bold" panose="020B0903060703020204" pitchFamily="34" charset="0"/>
              </a:rPr>
              <a:t>LA CIUDAD GENÉRICA</a:t>
            </a:r>
            <a:endParaRPr lang="es-ES" dirty="0">
              <a:latin typeface="Britannic Bold" panose="020B0903060703020204" pitchFamily="34" charset="0"/>
            </a:endParaRPr>
          </a:p>
        </p:txBody>
      </p:sp>
      <p:sp>
        <p:nvSpPr>
          <p:cNvPr id="8" name="6 Marcador de contenido"/>
          <p:cNvSpPr>
            <a:spLocks noGrp="1"/>
          </p:cNvSpPr>
          <p:nvPr>
            <p:ph sz="half" idx="2"/>
          </p:nvPr>
        </p:nvSpPr>
        <p:spPr>
          <a:xfrm>
            <a:off x="4427984" y="1772816"/>
            <a:ext cx="4536504" cy="4464496"/>
          </a:xfrm>
        </p:spPr>
        <p:txBody>
          <a:bodyPr>
            <a:noAutofit/>
          </a:bodyPr>
          <a:lstStyle/>
          <a:p>
            <a:r>
              <a:rPr lang="es-ES_tradnl" sz="2400" dirty="0" smtClean="0">
                <a:latin typeface="Britannic Bold" panose="020B0903060703020204" pitchFamily="34" charset="0"/>
              </a:rPr>
              <a:t>La ciudad esta liberada del cautiverio del centro.</a:t>
            </a:r>
          </a:p>
          <a:p>
            <a:r>
              <a:rPr lang="es-ES_tradnl" sz="2400" dirty="0" smtClean="0">
                <a:latin typeface="Britannic Bold" panose="020B0903060703020204" pitchFamily="34" charset="0"/>
              </a:rPr>
              <a:t>Es una ciudad sin historia, que no necesita mantenimiento.</a:t>
            </a:r>
          </a:p>
          <a:p>
            <a:r>
              <a:rPr lang="es-ES_tradnl" sz="2400" dirty="0" smtClean="0">
                <a:latin typeface="Britannic Bold" panose="020B0903060703020204" pitchFamily="34" charset="0"/>
              </a:rPr>
              <a:t>Es como un estudio de </a:t>
            </a:r>
            <a:r>
              <a:rPr lang="es-ES_tradnl" sz="2400" dirty="0">
                <a:latin typeface="Britannic Bold" panose="020B0903060703020204" pitchFamily="34" charset="0"/>
              </a:rPr>
              <a:t>H</a:t>
            </a:r>
            <a:r>
              <a:rPr lang="es-ES_tradnl" sz="2400" dirty="0" smtClean="0">
                <a:latin typeface="Britannic Bold" panose="020B0903060703020204" pitchFamily="34" charset="0"/>
              </a:rPr>
              <a:t>ollywood.</a:t>
            </a:r>
          </a:p>
          <a:p>
            <a:r>
              <a:rPr lang="es-ES_tradnl" sz="2400" dirty="0" smtClean="0">
                <a:latin typeface="Britannic Bold" panose="020B0903060703020204" pitchFamily="34" charset="0"/>
              </a:rPr>
              <a:t>Ciudad sin pasado, para las necesidades del presente.</a:t>
            </a:r>
            <a:endParaRPr lang="es-ES" sz="2400" dirty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99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ES" sz="4000" dirty="0" smtClean="0">
                <a:latin typeface="Britannic Bold" panose="020B0903060703020204" pitchFamily="34" charset="0"/>
              </a:rPr>
              <a:t>Precedentes</a:t>
            </a:r>
            <a:endParaRPr lang="es-ES" sz="4000" dirty="0">
              <a:latin typeface="Britannic Bold" panose="020B0903060703020204" pitchFamily="34" charset="0"/>
            </a:endParaRPr>
          </a:p>
        </p:txBody>
      </p:sp>
      <p:pic>
        <p:nvPicPr>
          <p:cNvPr id="5" name="Picture 2" descr="http://2.bp.blogspot.com/-Xa78GmoxxHU/UECVDQfHeSI/AAAAAAAAE0o/xV57zHbheXE/s1600/01516+queer+paris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7" y="1101824"/>
            <a:ext cx="9181342" cy="57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8229600" cy="30963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2000" dirty="0" smtClean="0">
                <a:latin typeface="Britannic Bold" panose="020B0903060703020204" pitchFamily="34" charset="0"/>
              </a:rPr>
              <a:t>“Los hombres están mas alojados. Y está en marcha un error irreparable. La casa del hombre que no es cárcel ni espejismo, la casa edificada, y la casa espiritual, ¿Dónde se encuentra, donde puede verse? En ningún lado o casi ningún lado. </a:t>
            </a:r>
          </a:p>
          <a:p>
            <a:pPr marL="0" indent="0" algn="just">
              <a:buNone/>
            </a:pPr>
            <a:r>
              <a:rPr lang="es-ES" sz="2000" dirty="0" smtClean="0">
                <a:latin typeface="Britannic Bold" panose="020B0903060703020204" pitchFamily="34" charset="0"/>
              </a:rPr>
              <a:t>Es preciso por tanto , romper el juego con toda urgencia y ponerse a construir para el hombre”.</a:t>
            </a:r>
          </a:p>
          <a:p>
            <a:pPr marL="0" indent="0" algn="just">
              <a:buNone/>
            </a:pPr>
            <a:endParaRPr lang="es-ES" sz="2000" dirty="0" smtClean="0">
              <a:latin typeface="Britannic Bold" panose="020B0903060703020204" pitchFamily="34" charset="0"/>
            </a:endParaRPr>
          </a:p>
          <a:p>
            <a:pPr marL="0" indent="0" algn="just">
              <a:buNone/>
            </a:pPr>
            <a:r>
              <a:rPr lang="es-ES" sz="2000" dirty="0" smtClean="0">
                <a:latin typeface="Britannic Bold" panose="020B0903060703020204" pitchFamily="34" charset="0"/>
              </a:rPr>
              <a:t>“ La geometría solucionará los problemas de la arquitectura”.</a:t>
            </a:r>
            <a:r>
              <a:rPr lang="es-ES" sz="2000" i="1" dirty="0" smtClean="0">
                <a:latin typeface="Britannic Bold" panose="020B0903060703020204" pitchFamily="34" charset="0"/>
              </a:rPr>
              <a:t> </a:t>
            </a:r>
          </a:p>
          <a:p>
            <a:pPr marL="0" indent="0" algn="r">
              <a:buNone/>
            </a:pPr>
            <a:r>
              <a:rPr lang="es-E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itannic Bold" panose="020B0903060703020204" pitchFamily="34" charset="0"/>
              </a:rPr>
              <a:t>Le Corbusier.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653136"/>
            <a:ext cx="6408712" cy="2019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13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569</Words>
  <Application>Microsoft Office PowerPoint</Application>
  <PresentationFormat>Presentación en pantalla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- LA CIUDAD GENÉRICA -</vt:lpstr>
      <vt:lpstr>Presentación de PowerPoint</vt:lpstr>
      <vt:lpstr>Holanda Post-Segunda Guerra Mundial</vt:lpstr>
      <vt:lpstr>¿Por qué es Rem Koolhaas Arquitecto más polémico del mundo? Smithsonian.com </vt:lpstr>
      <vt:lpstr>¿Por qué es Rem Koolhaas Arquitecto más polémico del mundo? Smithsonian.com </vt:lpstr>
      <vt:lpstr>“La ciudad ya no existe” Rem Koolhaas</vt:lpstr>
      <vt:lpstr>Presentación de PowerPoint</vt:lpstr>
      <vt:lpstr>Presentación de PowerPoint</vt:lpstr>
      <vt:lpstr>Precedentes</vt:lpstr>
      <vt:lpstr>Precedentes</vt:lpstr>
      <vt:lpstr>Presentación de PowerPoint</vt:lpstr>
      <vt:lpstr>Interpretaciones</vt:lpstr>
      <vt:lpstr>Críticas</vt:lpstr>
      <vt:lpstr>Presentación de PowerPoint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alejandro abasolo</dc:creator>
  <cp:lastModifiedBy>alejandro abasolo</cp:lastModifiedBy>
  <cp:revision>33</cp:revision>
  <cp:lastPrinted>2015-04-28T11:34:17Z</cp:lastPrinted>
  <dcterms:created xsi:type="dcterms:W3CDTF">2015-04-27T09:45:27Z</dcterms:created>
  <dcterms:modified xsi:type="dcterms:W3CDTF">2015-04-28T13:55:12Z</dcterms:modified>
</cp:coreProperties>
</file>