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882A3C3-0B73-43C1-B078-DAA8E587741E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355FD06-DEA9-45EE-9345-E1DB94F0B4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9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6F734AD-82B3-4675-9FEA-F3E33A81B123}" type="slidenum">
              <a:rPr lang="es-ES"/>
              <a:pPr eaLnBrk="1" hangingPunct="1"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0731-FC13-42B0-AD49-9C83594B7349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AA64-14F2-4A82-95CD-378ED812D2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321294"/>
      </p:ext>
    </p:extLst>
  </p:cSld>
  <p:clrMapOvr>
    <a:masterClrMapping/>
  </p:clrMapOvr>
  <p:transition spd="slow" advClick="0" advTm="3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130C-61E7-491C-905B-5DC932818A21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BFCA-6456-4296-8833-627A92E341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887616"/>
      </p:ext>
    </p:extLst>
  </p:cSld>
  <p:clrMapOvr>
    <a:masterClrMapping/>
  </p:clrMapOvr>
  <p:transition spd="slow" advClick="0" advTm="3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7EDE-740B-4970-9392-C4E54FC0B338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CFDE-6C20-4D78-A73B-659C77690A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285034"/>
      </p:ext>
    </p:extLst>
  </p:cSld>
  <p:clrMapOvr>
    <a:masterClrMapping/>
  </p:clrMapOvr>
  <p:transition spd="slow" advClick="0" advTm="3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CAD8-F82F-47DD-9283-0EAE3E6FDDDF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678C-7566-4A72-8E9E-579185C0E9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000552"/>
      </p:ext>
    </p:extLst>
  </p:cSld>
  <p:clrMapOvr>
    <a:masterClrMapping/>
  </p:clrMapOvr>
  <p:transition spd="slow" advClick="0" advTm="3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0E27-0A9C-4161-B24B-8FFF634D8089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86E8-ED0B-4FB3-999B-13F657F63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563679"/>
      </p:ext>
    </p:extLst>
  </p:cSld>
  <p:clrMapOvr>
    <a:masterClrMapping/>
  </p:clrMapOvr>
  <p:transition spd="slow" advClick="0" advTm="3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2B57-1E4E-4120-9329-919E1B6B2AE3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BB1E-0F8B-4A37-9D88-2141A2C905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602358"/>
      </p:ext>
    </p:extLst>
  </p:cSld>
  <p:clrMapOvr>
    <a:masterClrMapping/>
  </p:clrMapOvr>
  <p:transition spd="slow" advClick="0" advTm="3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C898-7F0D-4AF9-AD20-39D76AED856B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CE13-FDAE-4CCC-A85C-5A41063C98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189224"/>
      </p:ext>
    </p:extLst>
  </p:cSld>
  <p:clrMapOvr>
    <a:masterClrMapping/>
  </p:clrMapOvr>
  <p:transition spd="slow" advClick="0" advTm="3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0959-A36B-4658-B5D4-5BF8FCA1ACE1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6E42-2FBE-474B-B780-4DE48225B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36887"/>
      </p:ext>
    </p:extLst>
  </p:cSld>
  <p:clrMapOvr>
    <a:masterClrMapping/>
  </p:clrMapOvr>
  <p:transition spd="slow" advClick="0" advTm="3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B3C7-3B31-49E3-875E-D6157415C279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6365-D748-4369-B471-256612B844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81899"/>
      </p:ext>
    </p:extLst>
  </p:cSld>
  <p:clrMapOvr>
    <a:masterClrMapping/>
  </p:clrMapOvr>
  <p:transition spd="slow" advClick="0" advTm="3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8F76-67EB-4F67-8850-7A794B905E45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BA18-FB97-402D-A50F-2074520418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20813"/>
      </p:ext>
    </p:extLst>
  </p:cSld>
  <p:clrMapOvr>
    <a:masterClrMapping/>
  </p:clrMapOvr>
  <p:transition spd="slow" advClick="0" advTm="3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8C93-27DD-4B8F-B025-2F79BDC99B50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916B-D1B2-455C-812F-29A8DA2895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484609"/>
      </p:ext>
    </p:extLst>
  </p:cSld>
  <p:clrMapOvr>
    <a:masterClrMapping/>
  </p:clrMapOvr>
  <p:transition spd="slow" advClick="0" advTm="3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0A92F4-0014-47DB-8185-5B5E30F970E8}" type="datetimeFigureOut">
              <a:rPr lang="es-ES"/>
              <a:pPr>
                <a:defRPr/>
              </a:pPr>
              <a:t>29/10/2012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F5F3B-4923-4434-BAED-A185895AE5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6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000" dirty="0" smtClean="0">
                <a:solidFill>
                  <a:schemeClr val="bg1"/>
                </a:solidFill>
              </a:rPr>
              <a:t>CONSULTAS</a:t>
            </a:r>
            <a:endParaRPr lang="es-ES" sz="8000" dirty="0" smtClean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813" y="5661025"/>
            <a:ext cx="7920037" cy="982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/>
              <a:t>Pablo Fernández, Belén García, María Rejano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88938"/>
            <a:ext cx="8280400" cy="176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i="1" dirty="0" smtClean="0">
                <a:solidFill>
                  <a:schemeClr val="bg1"/>
                </a:solidFill>
              </a:rPr>
              <a:t>¿Cómo se diferencia si un parque/plaza ha sido pensado para estar en él o de paso?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0" y="1916113"/>
            <a:ext cx="8624888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</a:rPr>
              <a:t>UBICACIÓN</a:t>
            </a:r>
          </a:p>
          <a:p>
            <a:pPr marL="0" indent="0">
              <a:buFont typeface="Arial" charset="0"/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Para estar en él                                De paso</a:t>
            </a:r>
          </a:p>
          <a:p>
            <a:pPr marL="0" indent="0">
              <a:buFont typeface="Arial" charset="0"/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                                                            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4356100" y="1462088"/>
            <a:ext cx="367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Cristina Sánchez Hidalgo</a:t>
            </a:r>
          </a:p>
        </p:txBody>
      </p:sp>
      <p:pic>
        <p:nvPicPr>
          <p:cNvPr id="11269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3141663"/>
            <a:ext cx="46990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3 CuadroTexto"/>
          <p:cNvSpPr txBox="1">
            <a:spLocks noChangeArrowheads="1"/>
          </p:cNvSpPr>
          <p:nvPr/>
        </p:nvSpPr>
        <p:spPr bwMode="auto">
          <a:xfrm>
            <a:off x="-6350" y="6242050"/>
            <a:ext cx="425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chemeClr val="bg1"/>
                </a:solidFill>
              </a:rPr>
              <a:t>Mirador de San Nicolás (Granada)</a:t>
            </a:r>
          </a:p>
          <a:p>
            <a:pPr eaLnBrk="1" hangingPunct="1"/>
            <a:r>
              <a:rPr lang="es-ES" sz="1600" dirty="0">
                <a:solidFill>
                  <a:schemeClr val="bg1"/>
                </a:solidFill>
              </a:rPr>
              <a:t>Fotografía tomada por Pablo Fernández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3" y="3101082"/>
            <a:ext cx="4187957" cy="314096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956043" y="6242050"/>
            <a:ext cx="41879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Plaza de la Trinidad (Granada)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Fotografía tomada por Belén García 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88938"/>
            <a:ext cx="8280400" cy="176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i="1" dirty="0" smtClean="0">
                <a:solidFill>
                  <a:schemeClr val="bg1"/>
                </a:solidFill>
              </a:rPr>
              <a:t>¿Cómo se diferencia si un parque/plaza ha sido pensado para estar en él o de paso?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</a:rPr>
              <a:t>FORMA</a:t>
            </a:r>
          </a:p>
          <a:p>
            <a:pPr marL="0" indent="0">
              <a:buFont typeface="Arial" charset="0"/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Para estar en él                            De paso</a:t>
            </a:r>
          </a:p>
          <a:p>
            <a:pPr marL="0" indent="0">
              <a:buFont typeface="Arial" charset="0"/>
              <a:buNone/>
            </a:pP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12292" name="3 CuadroTexto"/>
          <p:cNvSpPr txBox="1">
            <a:spLocks noChangeArrowheads="1"/>
          </p:cNvSpPr>
          <p:nvPr/>
        </p:nvSpPr>
        <p:spPr bwMode="auto">
          <a:xfrm>
            <a:off x="4356100" y="1462088"/>
            <a:ext cx="367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Cristina Sánchez Hidalgo</a:t>
            </a:r>
          </a:p>
        </p:txBody>
      </p:sp>
      <p:pic>
        <p:nvPicPr>
          <p:cNvPr id="1229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2997200"/>
            <a:ext cx="28622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3 CuadroTexto"/>
          <p:cNvSpPr txBox="1">
            <a:spLocks noChangeArrowheads="1"/>
          </p:cNvSpPr>
          <p:nvPr/>
        </p:nvSpPr>
        <p:spPr bwMode="auto">
          <a:xfrm>
            <a:off x="7712075" y="5178425"/>
            <a:ext cx="14605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chemeClr val="bg1"/>
                </a:solidFill>
              </a:rPr>
              <a:t>Avda. Constitución</a:t>
            </a:r>
          </a:p>
          <a:p>
            <a:pPr eaLnBrk="1" hangingPunct="1"/>
            <a:r>
              <a:rPr lang="es-ES">
                <a:solidFill>
                  <a:schemeClr val="bg1"/>
                </a:solidFill>
              </a:rPr>
              <a:t>(Granada)</a:t>
            </a:r>
          </a:p>
          <a:p>
            <a:pPr eaLnBrk="1" hangingPunct="1"/>
            <a:r>
              <a:rPr lang="es-ES" sz="1600">
                <a:solidFill>
                  <a:schemeClr val="bg1"/>
                </a:solidFill>
              </a:rPr>
              <a:t>Fotografía tomada por María Rejano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593"/>
            <a:ext cx="4385475" cy="328910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0" y="6242447"/>
            <a:ext cx="4356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Campo del Príncipe (Granada)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Fotografía tomada por Pablo Fernández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600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¿¿SUGERENCIAS??</a:t>
            </a:r>
          </a:p>
        </p:txBody>
      </p:sp>
      <p:pic>
        <p:nvPicPr>
          <p:cNvPr id="13315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1449" r="12025" b="-1321"/>
          <a:stretch>
            <a:fillRect/>
          </a:stretch>
        </p:blipFill>
        <p:spPr>
          <a:xfrm>
            <a:off x="1855788" y="1628775"/>
            <a:ext cx="5668962" cy="5027613"/>
          </a:xfrm>
        </p:spPr>
      </p:pic>
    </p:spTree>
  </p:cSld>
  <p:clrMapOvr>
    <a:masterClrMapping/>
  </p:clrMapOvr>
  <p:transition spd="slow" advClick="0" advTm="3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55575"/>
            <a:ext cx="8280400" cy="1484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i="1" dirty="0" smtClean="0">
                <a:solidFill>
                  <a:schemeClr val="bg1"/>
                </a:solidFill>
              </a:rPr>
              <a:t>¿Qué perfil de habitante es el que más usa el espacio público de la plaza?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0" y="1916113"/>
            <a:ext cx="8624888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sz="3600" smtClean="0">
                <a:solidFill>
                  <a:schemeClr val="bg1"/>
                </a:solidFill>
              </a:rPr>
              <a:t>NIÑOS_</a:t>
            </a:r>
            <a:r>
              <a:rPr lang="es-ES" sz="2400" smtClean="0">
                <a:solidFill>
                  <a:schemeClr val="bg1"/>
                </a:solidFill>
              </a:rPr>
              <a:t>plazas espaciosas para jugar (columpios, kioskos…)</a:t>
            </a:r>
          </a:p>
        </p:txBody>
      </p:sp>
      <p:sp>
        <p:nvSpPr>
          <p:cNvPr id="3076" name="3 CuadroTexto"/>
          <p:cNvSpPr txBox="1">
            <a:spLocks noChangeArrowheads="1"/>
          </p:cNvSpPr>
          <p:nvPr/>
        </p:nvSpPr>
        <p:spPr bwMode="auto">
          <a:xfrm>
            <a:off x="4716463" y="1268413"/>
            <a:ext cx="367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Elena Parra Túnez</a:t>
            </a:r>
          </a:p>
        </p:txBody>
      </p:sp>
      <p:pic>
        <p:nvPicPr>
          <p:cNvPr id="3077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716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22868" r="3287"/>
          <a:stretch>
            <a:fillRect/>
          </a:stretch>
        </p:blipFill>
        <p:spPr bwMode="auto">
          <a:xfrm>
            <a:off x="4865688" y="2792413"/>
            <a:ext cx="428466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4 Rectángulo"/>
          <p:cNvSpPr>
            <a:spLocks noChangeArrowheads="1"/>
          </p:cNvSpPr>
          <p:nvPr/>
        </p:nvSpPr>
        <p:spPr bwMode="auto">
          <a:xfrm>
            <a:off x="5445125" y="5445125"/>
            <a:ext cx="372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>
                <a:solidFill>
                  <a:schemeClr val="bg1"/>
                </a:solidFill>
              </a:rPr>
              <a:t>Plaza de La Caleta (Granada)</a:t>
            </a:r>
          </a:p>
        </p:txBody>
      </p:sp>
      <p:sp>
        <p:nvSpPr>
          <p:cNvPr id="3080" name="5 Rectángulo"/>
          <p:cNvSpPr>
            <a:spLocks noChangeArrowheads="1"/>
          </p:cNvSpPr>
          <p:nvPr/>
        </p:nvSpPr>
        <p:spPr bwMode="auto">
          <a:xfrm>
            <a:off x="5499100" y="5907088"/>
            <a:ext cx="367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</a:rPr>
              <a:t>Fotografías tomada por María Rejano</a:t>
            </a:r>
          </a:p>
        </p:txBody>
      </p:sp>
    </p:spTree>
  </p:cSld>
  <p:clrMapOvr>
    <a:masterClrMapping/>
  </p:clrMapOvr>
  <p:transition spd="slow" advClick="0" advTm="36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55575"/>
            <a:ext cx="8280400" cy="1484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i="1" dirty="0" smtClean="0">
                <a:solidFill>
                  <a:schemeClr val="bg1"/>
                </a:solidFill>
              </a:rPr>
              <a:t>¿Qué perfil de habitante es el que más usa el espacio público de la plaza?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0" y="1916113"/>
            <a:ext cx="8624888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sz="3600" smtClean="0">
                <a:solidFill>
                  <a:schemeClr val="bg1"/>
                </a:solidFill>
              </a:rPr>
              <a:t>JÓVENES_</a:t>
            </a:r>
            <a:r>
              <a:rPr lang="es-ES" sz="2400" smtClean="0">
                <a:solidFill>
                  <a:schemeClr val="bg1"/>
                </a:solidFill>
              </a:rPr>
              <a:t>plazas céntricas como puntos de encuentro, para pasar el tiempo, tomar algo.</a:t>
            </a:r>
          </a:p>
        </p:txBody>
      </p:sp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4716463" y="1268413"/>
            <a:ext cx="367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Elena Parra Túnez</a:t>
            </a:r>
          </a:p>
        </p:txBody>
      </p:sp>
      <p:pic>
        <p:nvPicPr>
          <p:cNvPr id="4101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21050"/>
            <a:ext cx="471646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r="5658"/>
          <a:stretch>
            <a:fillRect/>
          </a:stretch>
        </p:blipFill>
        <p:spPr bwMode="auto">
          <a:xfrm>
            <a:off x="0" y="3025775"/>
            <a:ext cx="286385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4 CuadroTexto"/>
          <p:cNvSpPr txBox="1">
            <a:spLocks noChangeArrowheads="1"/>
          </p:cNvSpPr>
          <p:nvPr/>
        </p:nvSpPr>
        <p:spPr bwMode="auto">
          <a:xfrm>
            <a:off x="2863850" y="3044825"/>
            <a:ext cx="1779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chemeClr val="bg1"/>
                </a:solidFill>
              </a:rPr>
              <a:t>Plaza de la Encarnación</a:t>
            </a:r>
          </a:p>
          <a:p>
            <a:pPr eaLnBrk="1" hangingPunct="1"/>
            <a:r>
              <a:rPr lang="es-ES">
                <a:solidFill>
                  <a:schemeClr val="bg1"/>
                </a:solidFill>
              </a:rPr>
              <a:t>(Granada)</a:t>
            </a:r>
          </a:p>
        </p:txBody>
      </p:sp>
      <p:sp>
        <p:nvSpPr>
          <p:cNvPr id="4104" name="5 Rectángulo"/>
          <p:cNvSpPr>
            <a:spLocks noChangeArrowheads="1"/>
          </p:cNvSpPr>
          <p:nvPr/>
        </p:nvSpPr>
        <p:spPr bwMode="auto">
          <a:xfrm>
            <a:off x="4416425" y="2873375"/>
            <a:ext cx="606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Plaza de la Universidad (Granada)</a:t>
            </a:r>
          </a:p>
        </p:txBody>
      </p:sp>
      <p:sp>
        <p:nvSpPr>
          <p:cNvPr id="4105" name="6 CuadroTexto"/>
          <p:cNvSpPr txBox="1">
            <a:spLocks noChangeArrowheads="1"/>
          </p:cNvSpPr>
          <p:nvPr/>
        </p:nvSpPr>
        <p:spPr bwMode="auto">
          <a:xfrm>
            <a:off x="2987675" y="6013450"/>
            <a:ext cx="1296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>
                <a:solidFill>
                  <a:schemeClr val="bg1"/>
                </a:solidFill>
              </a:rPr>
              <a:t>Fotografías tomadas por María Rejano</a:t>
            </a:r>
          </a:p>
        </p:txBody>
      </p:sp>
    </p:spTree>
  </p:cSld>
  <p:clrMapOvr>
    <a:masterClrMapping/>
  </p:clrMapOvr>
  <p:transition spd="slow" advClick="0" advTm="3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55575"/>
            <a:ext cx="8280400" cy="1484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i="1" dirty="0" smtClean="0">
                <a:solidFill>
                  <a:schemeClr val="bg1"/>
                </a:solidFill>
              </a:rPr>
              <a:t>¿Qué perfil de habitante es el que más usa el espacio público de la plaza?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0" y="1916113"/>
            <a:ext cx="8624888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sz="3600" dirty="0" err="1" smtClean="0">
                <a:solidFill>
                  <a:schemeClr val="bg1"/>
                </a:solidFill>
              </a:rPr>
              <a:t>ADULTOS_</a:t>
            </a:r>
            <a:r>
              <a:rPr lang="es-ES" sz="2400" dirty="0" err="1" smtClean="0">
                <a:solidFill>
                  <a:schemeClr val="bg1"/>
                </a:solidFill>
              </a:rPr>
              <a:t>plazas</a:t>
            </a:r>
            <a:r>
              <a:rPr lang="es-ES" sz="2400" dirty="0" smtClean="0">
                <a:solidFill>
                  <a:schemeClr val="bg1"/>
                </a:solidFill>
              </a:rPr>
              <a:t> vinculadas a bares y con espacio para los niños.</a:t>
            </a:r>
          </a:p>
        </p:txBody>
      </p:sp>
      <p:sp>
        <p:nvSpPr>
          <p:cNvPr id="5124" name="3 CuadroTexto"/>
          <p:cNvSpPr txBox="1">
            <a:spLocks noChangeArrowheads="1"/>
          </p:cNvSpPr>
          <p:nvPr/>
        </p:nvSpPr>
        <p:spPr bwMode="auto">
          <a:xfrm>
            <a:off x="4716463" y="1268413"/>
            <a:ext cx="367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Elena Parra Túnez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8633228" cy="316835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48150" y="6165303"/>
            <a:ext cx="4608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</a:rPr>
              <a:t>Campo del Príncipe (Granada)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Fotografía tomada por Pablo Fernández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6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55575"/>
            <a:ext cx="8280400" cy="1484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i="1" dirty="0" smtClean="0">
                <a:solidFill>
                  <a:schemeClr val="bg1"/>
                </a:solidFill>
              </a:rPr>
              <a:t>¿Qué perfil de habitante es el que más usa el espacio público de la plaza?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0" y="1916113"/>
            <a:ext cx="8624888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sz="3600" dirty="0" err="1" smtClean="0">
                <a:solidFill>
                  <a:schemeClr val="bg1"/>
                </a:solidFill>
              </a:rPr>
              <a:t>ANCIANOS_</a:t>
            </a:r>
            <a:r>
              <a:rPr lang="es-ES" sz="2400" dirty="0" err="1" smtClean="0">
                <a:solidFill>
                  <a:schemeClr val="bg1"/>
                </a:solidFill>
              </a:rPr>
              <a:t>plazas</a:t>
            </a:r>
            <a:r>
              <a:rPr lang="es-ES" sz="2400" dirty="0" smtClean="0">
                <a:solidFill>
                  <a:schemeClr val="bg1"/>
                </a:solidFill>
              </a:rPr>
              <a:t> con lugares de descanso, vinculados a iglesias, con zonas de recreo y lugares para que jueguen los niños</a:t>
            </a: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4716463" y="1268413"/>
            <a:ext cx="367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Elena Parra Túnez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4964"/>
            <a:ext cx="5004048" cy="37530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148064" y="6242447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Plaza de Gracia (Granada)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Fotografías tomadas por Belén García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104964"/>
            <a:ext cx="3984443" cy="2988332"/>
          </a:xfrm>
          <a:prstGeom prst="rect">
            <a:avLst/>
          </a:prstGeom>
        </p:spPr>
      </p:pic>
    </p:spTree>
  </p:cSld>
  <p:clrMapOvr>
    <a:masterClrMapping/>
  </p:clrMapOvr>
  <p:transition spd="med" advClick="0" advTm="3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55575"/>
            <a:ext cx="8280400" cy="1484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i="1" dirty="0" smtClean="0">
                <a:solidFill>
                  <a:schemeClr val="bg1"/>
                </a:solidFill>
              </a:rPr>
              <a:t>¿Qué perfil de habitante es el que más usa el espacio público de la plaza?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0" y="1916113"/>
            <a:ext cx="8624888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sz="3600" smtClean="0">
                <a:solidFill>
                  <a:schemeClr val="bg1"/>
                </a:solidFill>
              </a:rPr>
              <a:t>VARIABLES_</a:t>
            </a:r>
            <a:r>
              <a:rPr lang="es-ES" sz="2400" smtClean="0">
                <a:solidFill>
                  <a:schemeClr val="bg1"/>
                </a:solidFill>
              </a:rPr>
              <a:t>turistas, estilo de vida, pueblo…</a:t>
            </a:r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4716463" y="1268413"/>
            <a:ext cx="367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Elena Parra Túnez</a:t>
            </a:r>
          </a:p>
        </p:txBody>
      </p:sp>
      <p:pic>
        <p:nvPicPr>
          <p:cNvPr id="7173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321151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6 CuadroTexto"/>
          <p:cNvSpPr txBox="1">
            <a:spLocks noChangeArrowheads="1"/>
          </p:cNvSpPr>
          <p:nvPr/>
        </p:nvSpPr>
        <p:spPr bwMode="auto">
          <a:xfrm>
            <a:off x="4999038" y="5900738"/>
            <a:ext cx="417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chemeClr val="bg1"/>
                </a:solidFill>
              </a:rPr>
              <a:t>Plaza de Los Santos de Maimona (Badajoz)</a:t>
            </a:r>
          </a:p>
        </p:txBody>
      </p:sp>
      <p:pic>
        <p:nvPicPr>
          <p:cNvPr id="7175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73338"/>
            <a:ext cx="442753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8 CuadroTexto"/>
          <p:cNvSpPr txBox="1">
            <a:spLocks noChangeArrowheads="1"/>
          </p:cNvSpPr>
          <p:nvPr/>
        </p:nvSpPr>
        <p:spPr bwMode="auto">
          <a:xfrm>
            <a:off x="4967288" y="6303963"/>
            <a:ext cx="4176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 sz="1600">
                <a:solidFill>
                  <a:schemeClr val="bg1"/>
                </a:solidFill>
              </a:rPr>
              <a:t>Fotografías tomada por Pablo Fernández</a:t>
            </a:r>
          </a:p>
        </p:txBody>
      </p:sp>
      <p:sp>
        <p:nvSpPr>
          <p:cNvPr id="7178" name="9 CuadroTexto"/>
          <p:cNvSpPr txBox="1">
            <a:spLocks noChangeArrowheads="1"/>
          </p:cNvSpPr>
          <p:nvPr/>
        </p:nvSpPr>
        <p:spPr bwMode="auto">
          <a:xfrm>
            <a:off x="3211513" y="3975100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chemeClr val="bg1"/>
                </a:solidFill>
              </a:rPr>
              <a:t>Mirador de San Nicolás</a:t>
            </a:r>
          </a:p>
        </p:txBody>
      </p:sp>
      <p:sp>
        <p:nvSpPr>
          <p:cNvPr id="7179" name="2 Rectángulo"/>
          <p:cNvSpPr>
            <a:spLocks noChangeArrowheads="1"/>
          </p:cNvSpPr>
          <p:nvPr/>
        </p:nvSpPr>
        <p:spPr bwMode="auto">
          <a:xfrm>
            <a:off x="3059832" y="47910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Plaza nueva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683"/>
            <a:ext cx="2915816" cy="2078850"/>
          </a:xfrm>
          <a:prstGeom prst="rect">
            <a:avLst/>
          </a:prstGeom>
        </p:spPr>
      </p:pic>
    </p:spTree>
  </p:cSld>
  <p:clrMapOvr>
    <a:masterClrMapping/>
  </p:clrMapOvr>
  <p:transition spd="slow" advClick="0" advTm="3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88938"/>
            <a:ext cx="8280400" cy="176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i="1" dirty="0" smtClean="0">
                <a:solidFill>
                  <a:schemeClr val="bg1"/>
                </a:solidFill>
              </a:rPr>
              <a:t>¿Cómo afecta introducir un edificio moderno en el casco antiguo de la ciudad?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smtClean="0">
                <a:solidFill>
                  <a:schemeClr val="bg1"/>
                </a:solidFill>
              </a:rPr>
              <a:t>PERSONA_</a:t>
            </a:r>
            <a:r>
              <a:rPr lang="es-ES" sz="2400" smtClean="0">
                <a:solidFill>
                  <a:schemeClr val="bg1"/>
                </a:solidFill>
              </a:rPr>
              <a:t>genera</a:t>
            </a:r>
            <a:r>
              <a:rPr lang="es-ES" smtClean="0">
                <a:solidFill>
                  <a:schemeClr val="bg1"/>
                </a:solidFill>
              </a:rPr>
              <a:t> </a:t>
            </a:r>
            <a:r>
              <a:rPr lang="es-ES" sz="2400" smtClean="0">
                <a:solidFill>
                  <a:schemeClr val="bg1"/>
                </a:solidFill>
              </a:rPr>
              <a:t>debate.</a:t>
            </a:r>
          </a:p>
          <a:p>
            <a:pPr marL="0" indent="0">
              <a:buFont typeface="Arial" charset="0"/>
              <a:buNone/>
            </a:pPr>
            <a:endParaRPr lang="es-ES" sz="240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s-ES" smtClean="0">
                <a:solidFill>
                  <a:schemeClr val="bg1"/>
                </a:solidFill>
              </a:rPr>
              <a:t>ESPACIO_</a:t>
            </a:r>
            <a:r>
              <a:rPr lang="es-ES" sz="2400" smtClean="0">
                <a:solidFill>
                  <a:schemeClr val="bg1"/>
                </a:solidFill>
              </a:rPr>
              <a:t>impacto visual, suele respetar las vías existentes.</a:t>
            </a:r>
          </a:p>
          <a:p>
            <a:pPr marL="0" indent="0">
              <a:buFont typeface="Arial" charset="0"/>
              <a:buNone/>
            </a:pPr>
            <a:endParaRPr lang="es-ES" sz="240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s-ES" smtClean="0">
                <a:solidFill>
                  <a:schemeClr val="bg1"/>
                </a:solidFill>
              </a:rPr>
              <a:t>DIÁLOGO con la HISTORIA_</a:t>
            </a:r>
            <a:r>
              <a:rPr lang="es-ES" sz="2400" smtClean="0">
                <a:solidFill>
                  <a:schemeClr val="bg1"/>
                </a:solidFill>
              </a:rPr>
              <a:t>vistas</a:t>
            </a:r>
            <a:r>
              <a:rPr lang="es-ES" smtClean="0">
                <a:solidFill>
                  <a:schemeClr val="bg1"/>
                </a:solidFill>
              </a:rPr>
              <a:t> </a:t>
            </a:r>
            <a:r>
              <a:rPr lang="es-ES" sz="2400" smtClean="0">
                <a:solidFill>
                  <a:schemeClr val="bg1"/>
                </a:solidFill>
              </a:rPr>
              <a:t>hacia edificios antiguos, utilización de materiales tradicionales.</a:t>
            </a:r>
          </a:p>
          <a:p>
            <a:pPr marL="0" indent="0">
              <a:buFont typeface="Arial" charset="0"/>
              <a:buNone/>
            </a:pPr>
            <a:endParaRPr lang="es-ES" sz="240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s-ES" smtClean="0">
                <a:solidFill>
                  <a:schemeClr val="bg1"/>
                </a:solidFill>
              </a:rPr>
              <a:t>A LARGO PLAZO_</a:t>
            </a:r>
            <a:r>
              <a:rPr lang="es-ES" sz="2400" smtClean="0">
                <a:solidFill>
                  <a:schemeClr val="bg1"/>
                </a:solidFill>
              </a:rPr>
              <a:t>si fomenta la mejora de la ciudad, acabará siendo aceptado.</a:t>
            </a:r>
          </a:p>
          <a:p>
            <a:pPr marL="0" indent="0">
              <a:buFont typeface="Arial" charset="0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8196" name="3 CuadroTexto"/>
          <p:cNvSpPr txBox="1">
            <a:spLocks noChangeArrowheads="1"/>
          </p:cNvSpPr>
          <p:nvPr/>
        </p:nvSpPr>
        <p:spPr bwMode="auto">
          <a:xfrm>
            <a:off x="4356100" y="1462088"/>
            <a:ext cx="367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Cristina Sánchez Hidalgo</a:t>
            </a:r>
          </a:p>
        </p:txBody>
      </p:sp>
    </p:spTree>
  </p:cSld>
  <p:clrMapOvr>
    <a:masterClrMapping/>
  </p:clrMapOvr>
  <p:transition spd="slow" advClick="0" advTm="36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88938"/>
            <a:ext cx="8280400" cy="176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i="1" dirty="0" smtClean="0">
                <a:solidFill>
                  <a:schemeClr val="bg1"/>
                </a:solidFill>
              </a:rPr>
              <a:t>¿Cómo afecta introducir un edificio moderno en el casco antiguo de la ciudad?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9219" name="3 CuadroTexto"/>
          <p:cNvSpPr txBox="1">
            <a:spLocks noChangeArrowheads="1"/>
          </p:cNvSpPr>
          <p:nvPr/>
        </p:nvSpPr>
        <p:spPr bwMode="auto">
          <a:xfrm>
            <a:off x="4356100" y="1462088"/>
            <a:ext cx="367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Cristina Sánchez Hidalgo</a:t>
            </a:r>
          </a:p>
        </p:txBody>
      </p:sp>
      <p:pic>
        <p:nvPicPr>
          <p:cNvPr id="9220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8913"/>
            <a:ext cx="36353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263"/>
            <a:ext cx="36353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25554" r="8820"/>
          <a:stretch>
            <a:fillRect/>
          </a:stretch>
        </p:blipFill>
        <p:spPr bwMode="auto">
          <a:xfrm>
            <a:off x="4926013" y="2114550"/>
            <a:ext cx="422751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5 CuadroTexto"/>
          <p:cNvSpPr txBox="1">
            <a:spLocks noChangeArrowheads="1"/>
          </p:cNvSpPr>
          <p:nvPr/>
        </p:nvSpPr>
        <p:spPr bwMode="auto">
          <a:xfrm>
            <a:off x="3567113" y="2305050"/>
            <a:ext cx="147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chemeClr val="bg1"/>
                </a:solidFill>
              </a:rPr>
              <a:t>Reyes Católicos (Granada)</a:t>
            </a:r>
          </a:p>
        </p:txBody>
      </p:sp>
      <p:sp>
        <p:nvSpPr>
          <p:cNvPr id="9224" name="6 Rectángulo"/>
          <p:cNvSpPr>
            <a:spLocks noChangeArrowheads="1"/>
          </p:cNvSpPr>
          <p:nvPr/>
        </p:nvSpPr>
        <p:spPr bwMode="auto">
          <a:xfrm>
            <a:off x="3635375" y="3244850"/>
            <a:ext cx="1306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>
                <a:solidFill>
                  <a:schemeClr val="bg1"/>
                </a:solidFill>
              </a:rPr>
              <a:t>Fotografía tomada por María Rejano</a:t>
            </a:r>
          </a:p>
        </p:txBody>
      </p:sp>
      <p:sp>
        <p:nvSpPr>
          <p:cNvPr id="9225" name="7 Rectángulo"/>
          <p:cNvSpPr>
            <a:spLocks noChangeArrowheads="1"/>
          </p:cNvSpPr>
          <p:nvPr/>
        </p:nvSpPr>
        <p:spPr bwMode="auto">
          <a:xfrm>
            <a:off x="3670300" y="4811713"/>
            <a:ext cx="111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Edificio Zaida</a:t>
            </a:r>
          </a:p>
          <a:p>
            <a:r>
              <a:rPr lang="es-ES">
                <a:solidFill>
                  <a:schemeClr val="bg1"/>
                </a:solidFill>
              </a:rPr>
              <a:t>(Granada)</a:t>
            </a:r>
          </a:p>
        </p:txBody>
      </p:sp>
      <p:sp>
        <p:nvSpPr>
          <p:cNvPr id="9226" name="8 Rectángulo"/>
          <p:cNvSpPr>
            <a:spLocks noChangeArrowheads="1"/>
          </p:cNvSpPr>
          <p:nvPr/>
        </p:nvSpPr>
        <p:spPr bwMode="auto">
          <a:xfrm>
            <a:off x="3652838" y="5735638"/>
            <a:ext cx="13065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>
                <a:solidFill>
                  <a:schemeClr val="bg1"/>
                </a:solidFill>
              </a:rPr>
              <a:t>Fotografía del blog de José Luis Rodríguez</a:t>
            </a:r>
          </a:p>
        </p:txBody>
      </p:sp>
      <p:sp>
        <p:nvSpPr>
          <p:cNvPr id="9227" name="9 Rectángulo"/>
          <p:cNvSpPr>
            <a:spLocks noChangeArrowheads="1"/>
          </p:cNvSpPr>
          <p:nvPr/>
        </p:nvSpPr>
        <p:spPr bwMode="auto">
          <a:xfrm>
            <a:off x="5580063" y="555148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Edificio del ayuntamiento de Murcia</a:t>
            </a:r>
          </a:p>
        </p:txBody>
      </p:sp>
      <p:sp>
        <p:nvSpPr>
          <p:cNvPr id="9228" name="10 Rectángulo"/>
          <p:cNvSpPr>
            <a:spLocks noChangeArrowheads="1"/>
          </p:cNvSpPr>
          <p:nvPr/>
        </p:nvSpPr>
        <p:spPr bwMode="auto">
          <a:xfrm>
            <a:off x="6007100" y="5919788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>
                <a:solidFill>
                  <a:schemeClr val="bg1"/>
                </a:solidFill>
              </a:rPr>
              <a:t>Fotografía tomada por María Rejano</a:t>
            </a:r>
          </a:p>
        </p:txBody>
      </p:sp>
    </p:spTree>
  </p:cSld>
  <p:clrMapOvr>
    <a:masterClrMapping/>
  </p:clrMapOvr>
  <p:transition advClick="0" advTm="36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88938"/>
            <a:ext cx="8280400" cy="176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i="1" dirty="0" smtClean="0">
                <a:solidFill>
                  <a:schemeClr val="bg1"/>
                </a:solidFill>
              </a:rPr>
              <a:t>¿Cómo se diferencia si un parque/plaza ha sido pensado para estar en él o de paso?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0" y="1916113"/>
            <a:ext cx="8624888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</a:rPr>
              <a:t>ENTRADAS Y LÍMITES</a:t>
            </a:r>
          </a:p>
          <a:p>
            <a:pPr marL="0" indent="0">
              <a:buFont typeface="Arial" charset="0"/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Para estar en él                                De paso</a:t>
            </a:r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4356100" y="1462088"/>
            <a:ext cx="367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ES">
                <a:solidFill>
                  <a:schemeClr val="bg1"/>
                </a:solidFill>
              </a:rPr>
              <a:t>Cristina Sánchez Hidalgo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49" y="3068960"/>
            <a:ext cx="4283968" cy="321297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853089" y="6234419"/>
            <a:ext cx="40915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Paseo del Salón (Granada)</a:t>
            </a:r>
          </a:p>
          <a:p>
            <a:r>
              <a:rPr lang="es-ES" sz="1600" dirty="0">
                <a:solidFill>
                  <a:schemeClr val="bg1"/>
                </a:solidFill>
              </a:rPr>
              <a:t>Fotografía tomada por Pablo Fernández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3061572"/>
            <a:ext cx="4625330" cy="239163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2188" y="5469477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Parque Federico García Lorca(Granada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  <a:p>
            <a:r>
              <a:rPr lang="es-ES" sz="1600" dirty="0">
                <a:solidFill>
                  <a:schemeClr val="bg1"/>
                </a:solidFill>
              </a:rPr>
              <a:t>Fotografía tomada por </a:t>
            </a:r>
            <a:r>
              <a:rPr lang="es-ES" sz="1600" dirty="0" smtClean="0">
                <a:solidFill>
                  <a:schemeClr val="bg1"/>
                </a:solidFill>
              </a:rPr>
              <a:t>María Rejano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6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CHA KUCH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PECHA KUCHA</Template>
  <TotalTime>31</TotalTime>
  <Words>511</Words>
  <Application>Microsoft Office PowerPoint</Application>
  <PresentationFormat>Presentación en pantalla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PECHA KUCHA</vt:lpstr>
      <vt:lpstr>CONSULTAS</vt:lpstr>
      <vt:lpstr>¿Qué perfil de habitante es el que más usa el espacio público de la plaza? </vt:lpstr>
      <vt:lpstr>¿Qué perfil de habitante es el que más usa el espacio público de la plaza? </vt:lpstr>
      <vt:lpstr>¿Qué perfil de habitante es el que más usa el espacio público de la plaza? </vt:lpstr>
      <vt:lpstr>¿Qué perfil de habitante es el que más usa el espacio público de la plaza? </vt:lpstr>
      <vt:lpstr>¿Qué perfil de habitante es el que más usa el espacio público de la plaza? </vt:lpstr>
      <vt:lpstr>¿Cómo afecta introducir un edificio moderno en el casco antiguo de la ciudad? </vt:lpstr>
      <vt:lpstr>¿Cómo afecta introducir un edificio moderno en el casco antiguo de la ciudad? </vt:lpstr>
      <vt:lpstr>¿Cómo se diferencia si un parque/plaza ha sido pensado para estar en él o de paso? </vt:lpstr>
      <vt:lpstr>¿Cómo se diferencia si un parque/plaza ha sido pensado para estar en él o de paso? </vt:lpstr>
      <vt:lpstr>¿Cómo se diferencia si un parque/plaza ha sido pensado para estar en él o de paso? </vt:lpstr>
      <vt:lpstr>¿¿SUGERENCIAS??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</dc:title>
  <dc:creator>User</dc:creator>
  <cp:lastModifiedBy>User</cp:lastModifiedBy>
  <cp:revision>7</cp:revision>
  <dcterms:created xsi:type="dcterms:W3CDTF">2012-10-16T16:20:46Z</dcterms:created>
  <dcterms:modified xsi:type="dcterms:W3CDTF">2012-10-29T15:39:48Z</dcterms:modified>
</cp:coreProperties>
</file>