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63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FE09DE-1EFC-44A8-8648-34A3CF42F0F8}" type="datetimeFigureOut">
              <a:rPr lang="es-ES"/>
              <a:t>04/05/2015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4404B-FA24-4012-9D41-DCD443F3F316}" type="slidenum">
              <a:rPr lang="es-ES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4251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4404B-FA24-4012-9D41-DCD443F3F316}" type="slidenum">
              <a:rPr lang="es-ES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29800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4404B-FA24-4012-9D41-DCD443F3F316}" type="slidenum">
              <a:rPr lang="es-ES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58832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4404B-FA24-4012-9D41-DCD443F3F316}" type="slidenum">
              <a:rPr lang="es-ES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2717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4404B-FA24-4012-9D41-DCD443F3F316}" type="slidenum">
              <a:rPr lang="es-ES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9817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4404B-FA24-4012-9D41-DCD443F3F316}" type="slidenum">
              <a:rPr lang="es-ES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62543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4404B-FA24-4012-9D41-DCD443F3F316}" type="slidenum">
              <a:rPr lang="es-ES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9453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4404B-FA24-4012-9D41-DCD443F3F316}" type="slidenum">
              <a:rPr lang="es-ES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5296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4404B-FA24-4012-9D41-DCD443F3F316}" type="slidenum">
              <a:rPr lang="es-ES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0026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4404B-FA24-4012-9D41-DCD443F3F316}" type="slidenum">
              <a:rPr lang="es-ES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0495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4404B-FA24-4012-9D41-DCD443F3F316}" type="slidenum">
              <a:rPr lang="es-ES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343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4404B-FA24-4012-9D41-DCD443F3F316}" type="slidenum">
              <a:rPr lang="es-ES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6598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C3BA-BDD7-48C3-8CBD-5D07911EC622}" type="datetimeFigureOut">
              <a:rPr lang="es-ES" smtClean="0"/>
              <a:t>04/05/2015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02D0A61-46C1-481B-96D7-759B7CD973B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5983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C3BA-BDD7-48C3-8CBD-5D07911EC622}" type="datetimeFigureOut">
              <a:rPr lang="es-ES" smtClean="0"/>
              <a:t>04/05/2015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02D0A61-46C1-481B-96D7-759B7CD973B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8919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C3BA-BDD7-48C3-8CBD-5D07911EC622}" type="datetimeFigureOut">
              <a:rPr lang="es-ES" smtClean="0"/>
              <a:t>04/05/2015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02D0A61-46C1-481B-96D7-759B7CD973BE}" type="slidenum">
              <a:rPr lang="es-ES" smtClean="0"/>
              <a:t>‹Nº›</a:t>
            </a:fld>
            <a:endParaRPr lang="es-E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5393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C3BA-BDD7-48C3-8CBD-5D07911EC622}" type="datetimeFigureOut">
              <a:rPr lang="es-ES" smtClean="0"/>
              <a:t>04/05/2015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02D0A61-46C1-481B-96D7-759B7CD973B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457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C3BA-BDD7-48C3-8CBD-5D07911EC622}" type="datetimeFigureOut">
              <a:rPr lang="es-ES" smtClean="0"/>
              <a:t>04/05/2015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02D0A61-46C1-481B-96D7-759B7CD973BE}" type="slidenum">
              <a:rPr lang="es-ES" smtClean="0"/>
              <a:t>‹Nº›</a:t>
            </a:fld>
            <a:endParaRPr lang="es-E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4616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C3BA-BDD7-48C3-8CBD-5D07911EC622}" type="datetimeFigureOut">
              <a:rPr lang="es-ES" smtClean="0"/>
              <a:t>04/05/2015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02D0A61-46C1-481B-96D7-759B7CD973B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7258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C3BA-BDD7-48C3-8CBD-5D07911EC622}" type="datetimeFigureOut">
              <a:rPr lang="es-ES" smtClean="0"/>
              <a:t>04/05/2015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D0A61-46C1-481B-96D7-759B7CD973B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752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C3BA-BDD7-48C3-8CBD-5D07911EC622}" type="datetimeFigureOut">
              <a:rPr lang="es-ES" smtClean="0"/>
              <a:t>04/05/2015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D0A61-46C1-481B-96D7-759B7CD973B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250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C3BA-BDD7-48C3-8CBD-5D07911EC622}" type="datetimeFigureOut">
              <a:rPr lang="es-ES" smtClean="0"/>
              <a:t>04/05/2015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D0A61-46C1-481B-96D7-759B7CD973B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0059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C3BA-BDD7-48C3-8CBD-5D07911EC622}" type="datetimeFigureOut">
              <a:rPr lang="es-ES" smtClean="0"/>
              <a:t>04/05/2015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02D0A61-46C1-481B-96D7-759B7CD973B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4180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C3BA-BDD7-48C3-8CBD-5D07911EC622}" type="datetimeFigureOut">
              <a:rPr lang="es-ES" smtClean="0"/>
              <a:t>04/05/2015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02D0A61-46C1-481B-96D7-759B7CD973B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0295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C3BA-BDD7-48C3-8CBD-5D07911EC622}" type="datetimeFigureOut">
              <a:rPr lang="es-ES" smtClean="0"/>
              <a:t>04/05/2015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02D0A61-46C1-481B-96D7-759B7CD973B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5403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C3BA-BDD7-48C3-8CBD-5D07911EC622}" type="datetimeFigureOut">
              <a:rPr lang="es-ES" smtClean="0"/>
              <a:t>04/05/2015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D0A61-46C1-481B-96D7-759B7CD973B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3720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C3BA-BDD7-48C3-8CBD-5D07911EC622}" type="datetimeFigureOut">
              <a:rPr lang="es-ES" smtClean="0"/>
              <a:t>04/05/2015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D0A61-46C1-481B-96D7-759B7CD973B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220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C3BA-BDD7-48C3-8CBD-5D07911EC622}" type="datetimeFigureOut">
              <a:rPr lang="es-ES" smtClean="0"/>
              <a:t>04/05/2015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D0A61-46C1-481B-96D7-759B7CD973B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5835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C3BA-BDD7-48C3-8CBD-5D07911EC622}" type="datetimeFigureOut">
              <a:rPr lang="es-ES" smtClean="0"/>
              <a:t>04/05/2015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02D0A61-46C1-481B-96D7-759B7CD973B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80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0C3BA-BDD7-48C3-8CBD-5D07911EC622}" type="datetimeFigureOut">
              <a:rPr lang="es-ES" smtClean="0"/>
              <a:t>04/05/2015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02D0A61-46C1-481B-96D7-759B7CD973B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3602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  <p:sldLayoutId id="2147483876" r:id="rId13"/>
    <p:sldLayoutId id="2147483877" r:id="rId14"/>
    <p:sldLayoutId id="2147483878" r:id="rId15"/>
    <p:sldLayoutId id="214748387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984125" y="425002"/>
            <a:ext cx="7006107" cy="3644721"/>
          </a:xfrm>
        </p:spPr>
        <p:txBody>
          <a:bodyPr>
            <a:normAutofit/>
          </a:bodyPr>
          <a:lstStyle/>
          <a:p>
            <a:r>
              <a:rPr lang="es-ES" sz="4000" i="1" dirty="0" smtClean="0"/>
              <a:t>“LOS NUEVOS PRINCIPIOS DEL URBANISMO”</a:t>
            </a:r>
            <a:endParaRPr lang="es-ES" sz="4000" i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112912" y="6349284"/>
            <a:ext cx="1854558" cy="417262"/>
          </a:xfrm>
        </p:spPr>
        <p:txBody>
          <a:bodyPr/>
          <a:lstStyle/>
          <a:p>
            <a:r>
              <a:rPr lang="es-ES" dirty="0" smtClean="0"/>
              <a:t>François </a:t>
            </a:r>
            <a:r>
              <a:rPr lang="es-ES" dirty="0" err="1" smtClean="0"/>
              <a:t>Asher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18" y="-520549"/>
            <a:ext cx="4760354" cy="7378549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986833" y="4787900"/>
            <a:ext cx="3593980" cy="1200329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s-ES"/>
              <a:t>Alarcos Muñoz, Natalia</a:t>
            </a:r>
          </a:p>
          <a:p>
            <a:pPr algn="ctr"/>
            <a:r>
              <a:rPr lang="es-ES"/>
              <a:t>Cidoncha Ledesma, Lidia</a:t>
            </a:r>
          </a:p>
          <a:p>
            <a:pPr algn="ctr"/>
            <a:r>
              <a:rPr lang="es-ES"/>
              <a:t>Fernández Rodríguez, Vanesa</a:t>
            </a:r>
          </a:p>
          <a:p>
            <a:pPr algn="ctr"/>
            <a:r>
              <a:rPr lang="es-ES"/>
              <a:t>Rodríguez Estévez, Adrián</a:t>
            </a:r>
          </a:p>
        </p:txBody>
      </p:sp>
    </p:spTree>
    <p:extLst>
      <p:ext uri="{BB962C8B-B14F-4D97-AF65-F5344CB8AC3E}">
        <p14:creationId xmlns:p14="http://schemas.microsoft.com/office/powerpoint/2010/main" val="27077926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6372" y="1262130"/>
            <a:ext cx="10268240" cy="5215942"/>
          </a:xfrm>
        </p:spPr>
        <p:txBody>
          <a:bodyPr/>
          <a:lstStyle/>
          <a:p>
            <a:r>
              <a:rPr lang="es-ES" sz="3600" b="1" dirty="0" smtClean="0"/>
              <a:t>DEL GOBIERNO DE LAS CIUDADES A LA GOBERNANCIA.</a:t>
            </a:r>
          </a:p>
          <a:p>
            <a:endParaRPr lang="es-ES" sz="3600" b="1" dirty="0"/>
          </a:p>
          <a:p>
            <a:r>
              <a:rPr lang="es-ES" sz="3600" dirty="0" smtClean="0"/>
              <a:t>Se pasa de un gobierno en el que se impone el poder ante los ciudadanos a una </a:t>
            </a:r>
            <a:r>
              <a:rPr lang="es-ES" sz="3600" b="1" dirty="0" err="1" smtClean="0"/>
              <a:t>gobernancia</a:t>
            </a:r>
            <a:r>
              <a:rPr lang="es-ES" sz="3600" dirty="0" smtClean="0"/>
              <a:t> en el que los ciudadanos son partícipes y son consultados.</a:t>
            </a:r>
          </a:p>
          <a:p>
            <a:pPr marL="0" indent="0">
              <a:buNone/>
            </a:pPr>
            <a:r>
              <a:rPr lang="es-ES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60714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6372" y="1455313"/>
            <a:ext cx="10268240" cy="5022759"/>
          </a:xfrm>
        </p:spPr>
        <p:txBody>
          <a:bodyPr/>
          <a:lstStyle/>
          <a:p>
            <a:r>
              <a:rPr lang="es-ES" sz="3600" b="1" dirty="0" smtClean="0"/>
              <a:t>En conclusión:</a:t>
            </a:r>
          </a:p>
          <a:p>
            <a:pPr marL="0" indent="0">
              <a:buNone/>
            </a:pPr>
            <a:endParaRPr lang="es-ES" sz="3600" b="1" dirty="0"/>
          </a:p>
          <a:p>
            <a:pPr marL="0" indent="0">
              <a:buNone/>
            </a:pPr>
            <a:r>
              <a:rPr lang="es-ES" sz="3600" dirty="0" smtClean="0"/>
              <a:t>“</a:t>
            </a:r>
            <a:r>
              <a:rPr lang="es-ES" sz="3600" i="1" dirty="0" smtClean="0"/>
              <a:t>El </a:t>
            </a:r>
            <a:r>
              <a:rPr lang="es-ES" sz="3600" i="1" dirty="0" err="1" smtClean="0"/>
              <a:t>neourbanismo</a:t>
            </a:r>
            <a:r>
              <a:rPr lang="es-ES" sz="3600" i="1" dirty="0" smtClean="0"/>
              <a:t> es un plan particularmente ambicioso, que necesita más conocimientos, más experiencia y más democracia”.</a:t>
            </a:r>
          </a:p>
          <a:p>
            <a:pPr marL="0" indent="0">
              <a:buNone/>
            </a:pPr>
            <a:r>
              <a:rPr lang="es-ES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380470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03042" y="927279"/>
            <a:ext cx="9701570" cy="55507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4000" dirty="0"/>
              <a:t>François </a:t>
            </a:r>
            <a:r>
              <a:rPr lang="es-ES" sz="4000" dirty="0" err="1"/>
              <a:t>Asher</a:t>
            </a:r>
            <a:r>
              <a:rPr lang="es-ES" sz="4000" dirty="0"/>
              <a:t> observa la  Europa Occidental y propone que los cambios actuales son la evolución de la urbanización cultural y </a:t>
            </a:r>
            <a:r>
              <a:rPr lang="es-ES" sz="4000" dirty="0" smtClean="0"/>
              <a:t>espacial, debido a tres factores fundamentales: </a:t>
            </a:r>
            <a:r>
              <a:rPr lang="es-ES" sz="4000" b="1" dirty="0"/>
              <a:t>el transporte</a:t>
            </a:r>
            <a:r>
              <a:rPr lang="es-ES" sz="4000" dirty="0"/>
              <a:t>, las </a:t>
            </a:r>
            <a:r>
              <a:rPr lang="es-ES" sz="4000" b="1" dirty="0"/>
              <a:t>comunicaciones</a:t>
            </a:r>
            <a:r>
              <a:rPr lang="es-ES" sz="4000" dirty="0"/>
              <a:t> y los </a:t>
            </a:r>
            <a:r>
              <a:rPr lang="es-ES" sz="4000" b="1" dirty="0"/>
              <a:t>atributos que poseen las personas</a:t>
            </a:r>
            <a:r>
              <a:rPr lang="es-ES" sz="4000" b="1" dirty="0" smtClean="0"/>
              <a:t>.</a:t>
            </a:r>
          </a:p>
          <a:p>
            <a:pPr marL="0" indent="0">
              <a:buNone/>
            </a:pPr>
            <a:endParaRPr lang="es-ES" sz="4000" dirty="0" smtClean="0"/>
          </a:p>
          <a:p>
            <a:pPr marL="0" indent="0">
              <a:buNone/>
            </a:pPr>
            <a:endParaRPr lang="es-ES" sz="4000" dirty="0"/>
          </a:p>
        </p:txBody>
      </p:sp>
    </p:spTree>
    <p:extLst>
      <p:ext uri="{BB962C8B-B14F-4D97-AF65-F5344CB8AC3E}">
        <p14:creationId xmlns:p14="http://schemas.microsoft.com/office/powerpoint/2010/main" val="21893732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6372" y="1918952"/>
            <a:ext cx="10268240" cy="4559120"/>
          </a:xfrm>
        </p:spPr>
        <p:txBody>
          <a:bodyPr/>
          <a:lstStyle/>
          <a:p>
            <a:r>
              <a:rPr lang="es-ES" sz="2800" b="1" dirty="0" smtClean="0"/>
              <a:t>“tercera </a:t>
            </a:r>
            <a:r>
              <a:rPr lang="es-ES" sz="2800" b="1" dirty="0"/>
              <a:t>revolución urbana </a:t>
            </a:r>
            <a:r>
              <a:rPr lang="es-ES" sz="2800" b="1" dirty="0" smtClean="0"/>
              <a:t>moderna”, </a:t>
            </a:r>
            <a:r>
              <a:rPr lang="es-ES" sz="2800" dirty="0" smtClean="0"/>
              <a:t>debido a los </a:t>
            </a:r>
            <a:r>
              <a:rPr lang="es-ES" sz="2800" b="1" dirty="0" smtClean="0"/>
              <a:t>avances tecnológicos</a:t>
            </a:r>
            <a:r>
              <a:rPr lang="es-ES" sz="2800" dirty="0" smtClean="0"/>
              <a:t>, los </a:t>
            </a:r>
            <a:r>
              <a:rPr lang="es-ES" sz="2800" b="1" dirty="0" smtClean="0"/>
              <a:t>avances en los transportes</a:t>
            </a:r>
            <a:r>
              <a:rPr lang="es-ES" sz="2800" dirty="0" smtClean="0"/>
              <a:t> y a los </a:t>
            </a:r>
            <a:r>
              <a:rPr lang="es-ES" sz="2800" b="1" dirty="0" smtClean="0"/>
              <a:t>atributos que poseen las personas</a:t>
            </a:r>
            <a:r>
              <a:rPr lang="es-ES" sz="2800" dirty="0" smtClean="0"/>
              <a:t>.</a:t>
            </a:r>
          </a:p>
          <a:p>
            <a:r>
              <a:rPr lang="es-ES" sz="2800" dirty="0" smtClean="0"/>
              <a:t>Las dos primeras revoluciones se llevan a cabo en </a:t>
            </a:r>
            <a:r>
              <a:rPr lang="es-ES" sz="2800" dirty="0"/>
              <a:t>el </a:t>
            </a:r>
            <a:r>
              <a:rPr lang="es-ES" sz="2800" b="1" dirty="0"/>
              <a:t>Renacimiento</a:t>
            </a:r>
            <a:r>
              <a:rPr lang="es-ES" sz="2800" dirty="0"/>
              <a:t>, la </a:t>
            </a:r>
            <a:r>
              <a:rPr lang="es-ES" sz="2800" b="1" dirty="0"/>
              <a:t>Edad Media</a:t>
            </a:r>
            <a:r>
              <a:rPr lang="es-ES" sz="2800" dirty="0"/>
              <a:t>  y en la </a:t>
            </a:r>
            <a:r>
              <a:rPr lang="es-ES" sz="2800" b="1" dirty="0"/>
              <a:t>Revolución Industrial</a:t>
            </a:r>
            <a:r>
              <a:rPr lang="es-ES" sz="2800" dirty="0" smtClean="0"/>
              <a:t>.</a:t>
            </a: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792457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6372" y="412123"/>
            <a:ext cx="10268240" cy="6065949"/>
          </a:xfrm>
        </p:spPr>
        <p:txBody>
          <a:bodyPr/>
          <a:lstStyle/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sz="2400" dirty="0" smtClean="0"/>
          </a:p>
          <a:p>
            <a:pPr marL="0" indent="0">
              <a:buNone/>
            </a:pPr>
            <a:r>
              <a:rPr lang="es-ES" sz="3600" dirty="0" smtClean="0"/>
              <a:t>Plantea una </a:t>
            </a:r>
            <a:r>
              <a:rPr lang="es-ES" sz="3600" b="1" dirty="0" smtClean="0"/>
              <a:t>“Gestión estratégica”</a:t>
            </a:r>
            <a:r>
              <a:rPr lang="es-ES" sz="3600" dirty="0" smtClean="0"/>
              <a:t>, para dejar atrás la planificación urbana en la que se hacían planes urbanísticos a largo plazo, para dar pie a planes urbanos que en los que se prevean los continuos cambios y así minimizar la incertidumbre y el azar.</a:t>
            </a:r>
            <a:endParaRPr lang="es-ES" sz="3600" b="1" dirty="0"/>
          </a:p>
        </p:txBody>
      </p:sp>
    </p:spTree>
    <p:extLst>
      <p:ext uri="{BB962C8B-B14F-4D97-AF65-F5344CB8AC3E}">
        <p14:creationId xmlns:p14="http://schemas.microsoft.com/office/powerpoint/2010/main" val="179288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6372" y="1468192"/>
            <a:ext cx="10268240" cy="5009880"/>
          </a:xfrm>
        </p:spPr>
        <p:txBody>
          <a:bodyPr/>
          <a:lstStyle/>
          <a:p>
            <a:r>
              <a:rPr lang="es-ES" sz="3200" b="1" dirty="0" smtClean="0"/>
              <a:t>INTEGRAR NUEVOS MODELOS DE RESULTADO</a:t>
            </a:r>
          </a:p>
          <a:p>
            <a:endParaRPr lang="es-ES" dirty="0"/>
          </a:p>
          <a:p>
            <a:pPr marL="0" indent="0">
              <a:buNone/>
            </a:pPr>
            <a:r>
              <a:rPr lang="es-ES" sz="3200" dirty="0" smtClean="0"/>
              <a:t>Se pasa de una urbanización </a:t>
            </a:r>
            <a:r>
              <a:rPr lang="es-ES" sz="3200" b="1" dirty="0" err="1" smtClean="0"/>
              <a:t>monofuncional</a:t>
            </a:r>
            <a:r>
              <a:rPr lang="es-ES" sz="3200" dirty="0" smtClean="0"/>
              <a:t>, donde se destinaban espacios concretos a las funciones urbanas a una urbanización </a:t>
            </a:r>
            <a:r>
              <a:rPr lang="es-ES" sz="3200" b="1" dirty="0" smtClean="0"/>
              <a:t>multifuncional</a:t>
            </a:r>
            <a:r>
              <a:rPr lang="es-ES" sz="3200" dirty="0" smtClean="0"/>
              <a:t>, donde hay mayor diversidad de las funciones urbanas.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136279071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6372" y="412123"/>
            <a:ext cx="10268240" cy="6065949"/>
          </a:xfrm>
        </p:spPr>
        <p:txBody>
          <a:bodyPr/>
          <a:lstStyle/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sz="2800" dirty="0"/>
          </a:p>
          <a:p>
            <a:pPr marL="0" indent="0">
              <a:buNone/>
            </a:pPr>
            <a:r>
              <a:rPr lang="es-ES" sz="2800" dirty="0" err="1" smtClean="0"/>
              <a:t>Asher</a:t>
            </a:r>
            <a:r>
              <a:rPr lang="es-ES" sz="2800" dirty="0" smtClean="0"/>
              <a:t> propone establecer leyes, planes urbanísticos, </a:t>
            </a:r>
            <a:r>
              <a:rPr lang="es-ES" sz="2800" dirty="0" err="1" smtClean="0"/>
              <a:t>etc</a:t>
            </a:r>
            <a:r>
              <a:rPr lang="es-ES" sz="2800" dirty="0" smtClean="0"/>
              <a:t>, que sean un bien común para todos pero </a:t>
            </a:r>
            <a:r>
              <a:rPr lang="es-ES" sz="2800" b="1" dirty="0" smtClean="0"/>
              <a:t>de forma individual</a:t>
            </a:r>
            <a:r>
              <a:rPr lang="es-ES" sz="2800" dirty="0" smtClean="0"/>
              <a:t>, de tal forma que no se establezcan leyes comunes a todos puesto que no todos tenemos las mismas necesidades, si no que se adapten a cada uno de nosotros.</a:t>
            </a:r>
          </a:p>
          <a:p>
            <a:r>
              <a:rPr lang="es-ES" dirty="0" smtClean="0"/>
              <a:t>El</a:t>
            </a:r>
            <a:r>
              <a:rPr lang="es-ES" dirty="0"/>
              <a:t> </a:t>
            </a:r>
            <a:r>
              <a:rPr lang="es-ES" dirty="0" err="1"/>
              <a:t>neourbanismo</a:t>
            </a:r>
            <a:r>
              <a:rPr lang="es-ES" dirty="0"/>
              <a:t> fomenta la negociación y el compromiso frente a la aplicación de la regla mayoritaria, el contrato frente a la ley, la solución  frente a la norma.</a:t>
            </a:r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5189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6372" y="1236372"/>
            <a:ext cx="10268240" cy="5241700"/>
          </a:xfrm>
        </p:spPr>
        <p:txBody>
          <a:bodyPr>
            <a:normAutofit/>
          </a:bodyPr>
          <a:lstStyle/>
          <a:p>
            <a:r>
              <a:rPr lang="es-ES" sz="3200" b="1" dirty="0" smtClean="0"/>
              <a:t>DE LA ADMINISTRACIÓN A LA REGULACIÓN.</a:t>
            </a:r>
          </a:p>
          <a:p>
            <a:endParaRPr lang="es-ES" sz="3200" dirty="0"/>
          </a:p>
          <a:p>
            <a:r>
              <a:rPr lang="es-ES" sz="3200" dirty="0" smtClean="0"/>
              <a:t>Los poderes públicos </a:t>
            </a:r>
            <a:r>
              <a:rPr lang="es-ES" sz="3200" b="1" dirty="0" smtClean="0"/>
              <a:t>administraban</a:t>
            </a:r>
            <a:r>
              <a:rPr lang="es-ES" sz="3200" dirty="0" smtClean="0"/>
              <a:t> el urbanismo moderno, donde aplicaban leyes y reglamentos de interés general, al igual que aplicaban prohibiciones y controlaban todo.</a:t>
            </a:r>
          </a:p>
          <a:p>
            <a:r>
              <a:rPr lang="es-ES" sz="3200" dirty="0" smtClean="0"/>
              <a:t>El </a:t>
            </a:r>
            <a:r>
              <a:rPr lang="es-ES" sz="3200" b="1" dirty="0" err="1" smtClean="0"/>
              <a:t>neourbanismo</a:t>
            </a:r>
            <a:r>
              <a:rPr lang="es-ES" sz="3200" dirty="0" smtClean="0"/>
              <a:t> intenta elaborar soluciones adaptadas a cada situación.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36382056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6372" y="1184856"/>
            <a:ext cx="10268240" cy="5293216"/>
          </a:xfrm>
        </p:spPr>
        <p:txBody>
          <a:bodyPr>
            <a:normAutofit/>
          </a:bodyPr>
          <a:lstStyle/>
          <a:p>
            <a:r>
              <a:rPr lang="es-ES" sz="3200" b="1" dirty="0" smtClean="0"/>
              <a:t>DE UNA ARQUITECTURA FUNCIONAL A UN DISEÑO URBANO ATRACTIVO.</a:t>
            </a:r>
          </a:p>
          <a:p>
            <a:endParaRPr lang="es-ES" sz="3200" b="1" dirty="0"/>
          </a:p>
          <a:p>
            <a:r>
              <a:rPr lang="es-ES" sz="3200" dirty="0" smtClean="0"/>
              <a:t>El modernismo respondía a una arquitectura con una ideología </a:t>
            </a:r>
            <a:r>
              <a:rPr lang="es-ES" sz="3200" b="1" dirty="0" smtClean="0"/>
              <a:t>funcionalista</a:t>
            </a:r>
            <a:r>
              <a:rPr lang="es-ES" sz="3200" dirty="0" smtClean="0"/>
              <a:t>.</a:t>
            </a:r>
          </a:p>
          <a:p>
            <a:r>
              <a:rPr lang="es-ES" sz="3200" dirty="0" smtClean="0"/>
              <a:t>El </a:t>
            </a:r>
            <a:r>
              <a:rPr lang="es-ES" sz="3200" dirty="0" err="1" smtClean="0"/>
              <a:t>neourbanismo</a:t>
            </a:r>
            <a:r>
              <a:rPr lang="es-ES" sz="3200" dirty="0" smtClean="0"/>
              <a:t> propone un tipo de </a:t>
            </a:r>
            <a:r>
              <a:rPr lang="es-ES" sz="3200" b="1" dirty="0" smtClean="0"/>
              <a:t>ciudad a la carta</a:t>
            </a:r>
            <a:r>
              <a:rPr lang="es-ES" sz="3200" dirty="0" smtClean="0"/>
              <a:t>, donde se ofrecen distintas combinaciones de características urbanas.</a:t>
            </a:r>
          </a:p>
          <a:p>
            <a:pPr marL="0" indent="0">
              <a:buNone/>
            </a:pPr>
            <a:r>
              <a:rPr lang="es-ES" sz="3200" dirty="0" smtClean="0"/>
              <a:t> 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100872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6372" y="412123"/>
            <a:ext cx="10268240" cy="6065949"/>
          </a:xfrm>
        </p:spPr>
        <p:txBody>
          <a:bodyPr>
            <a:normAutofit/>
          </a:bodyPr>
          <a:lstStyle/>
          <a:p>
            <a:r>
              <a:rPr lang="es-ES" sz="2800" b="1" dirty="0" smtClean="0"/>
              <a:t>DE LAS FUNCIONES SIMPLES AL URBANISMO MULTISENSORIAL</a:t>
            </a:r>
          </a:p>
          <a:p>
            <a:endParaRPr lang="es-ES" sz="2800" b="1" dirty="0"/>
          </a:p>
          <a:p>
            <a:endParaRPr lang="es-ES" sz="2800" dirty="0" smtClean="0"/>
          </a:p>
          <a:p>
            <a:pPr marL="0" indent="0">
              <a:buNone/>
            </a:pPr>
            <a:r>
              <a:rPr lang="es-ES" sz="2800" dirty="0" smtClean="0"/>
              <a:t> </a:t>
            </a:r>
            <a:r>
              <a:rPr lang="es-ES" sz="2800" dirty="0" err="1" smtClean="0"/>
              <a:t>Asher</a:t>
            </a:r>
            <a:r>
              <a:rPr lang="es-ES" sz="2800" dirty="0" smtClean="0"/>
              <a:t> propone pasar de un urbanismo con funciones simples a un urbanismo </a:t>
            </a:r>
            <a:r>
              <a:rPr lang="es-ES" sz="2800" b="1" dirty="0" err="1" smtClean="0"/>
              <a:t>multisensoria</a:t>
            </a:r>
            <a:r>
              <a:rPr lang="es-ES" sz="2800" dirty="0" err="1" smtClean="0"/>
              <a:t>l</a:t>
            </a:r>
            <a:r>
              <a:rPr lang="es-ES" sz="2800" dirty="0" smtClean="0"/>
              <a:t>, haciendo que espacios exteriores y públicos tengan la misma calidez de espacios interiores y privados, mediante soluciones</a:t>
            </a:r>
            <a:r>
              <a:rPr lang="es-ES" sz="2800" b="1" dirty="0" smtClean="0"/>
              <a:t> multifuncionales</a:t>
            </a:r>
            <a:r>
              <a:rPr lang="es-ES" sz="2800" dirty="0" smtClean="0"/>
              <a:t>. 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316640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235</TotalTime>
  <Words>423</Words>
  <Application>Microsoft Office PowerPoint</Application>
  <PresentationFormat>Panorámica</PresentationFormat>
  <Paragraphs>36</Paragraphs>
  <Slides>11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Espiral</vt:lpstr>
      <vt:lpstr>“LOS NUEVOS PRINCIPIOS DEL URBANISMO”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natalia Alarcos Muñoz</dc:creator>
  <cp:lastModifiedBy>natalia Alarcos Muñoz</cp:lastModifiedBy>
  <cp:revision>12</cp:revision>
  <dcterms:created xsi:type="dcterms:W3CDTF">2015-04-29T00:22:16Z</dcterms:created>
  <dcterms:modified xsi:type="dcterms:W3CDTF">2015-05-04T14:37:31Z</dcterms:modified>
</cp:coreProperties>
</file>