
<file path=[Content_Types].xml><?xml version="1.0" encoding="utf-8"?>
<Types xmlns="http://schemas.openxmlformats.org/package/2006/content-types">
  <Default Extension="jpg" ContentType="image/jpeg"/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3" r:id="rId11"/>
    <p:sldId id="264" r:id="rId12"/>
    <p:sldId id="265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00" autoAdjust="0"/>
  </p:normalViewPr>
  <p:slideViewPr>
    <p:cSldViewPr snapToGrid="0" snapToObjects="1" showGuides="1">
      <p:cViewPr>
        <p:scale>
          <a:sx n="90" d="100"/>
          <a:sy n="90" d="100"/>
        </p:scale>
        <p:origin x="-1632" y="-200"/>
      </p:cViewPr>
      <p:guideLst>
        <p:guide orient="horz" pos="2160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DD770-A5D3-0241-8353-ABC24FE5ADD3}" type="datetimeFigureOut">
              <a:rPr lang="it-IT" smtClean="0"/>
              <a:t>01/01/13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47150-0CD7-A447-B23B-C564D847112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1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150-0CD7-A447-B23B-C564D847112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01/01/13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>
                <a:latin typeface="Helvetica Neue UltraLight"/>
                <a:cs typeface="Helvetica Neue UltraLight"/>
              </a:rPr>
              <a:t>Consulta</a:t>
            </a:r>
            <a:r>
              <a:rPr lang="de-DE" smtClean="0">
                <a:latin typeface="Helvetica Neue UltraLight"/>
                <a:cs typeface="Helvetica Neue UltraLight"/>
              </a:rPr>
              <a:t> </a:t>
            </a:r>
            <a:endParaRPr lang="de-DE" dirty="0">
              <a:latin typeface="Helvetica Neue UltraLight"/>
              <a:cs typeface="Helvetica Neue Ultra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4134" y="6515950"/>
            <a:ext cx="6158308" cy="1218350"/>
          </a:xfrm>
        </p:spPr>
        <p:txBody>
          <a:bodyPr>
            <a:normAutofit/>
          </a:bodyPr>
          <a:lstStyle/>
          <a:p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>
                <a:latin typeface="Helvetica Neue UltraLight"/>
                <a:cs typeface="Helvetica Neue UltraLight"/>
              </a:rPr>
              <a:t> 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94473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98889" y="17720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Helvetica Neue UltraLight"/>
                <a:cs typeface="Helvetica Neue UltraLight"/>
              </a:rPr>
              <a:t>Lisboa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despues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de 1775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smtClean="0">
                <a:latin typeface="Helvetica Neue UltraLight"/>
                <a:cs typeface="Helvetica Neue UltraLight"/>
              </a:rPr>
              <a:t>Plan de  </a:t>
            </a:r>
            <a:endParaRPr lang="it-IT" dirty="0"/>
          </a:p>
        </p:txBody>
      </p:sp>
      <p:pic>
        <p:nvPicPr>
          <p:cNvPr id="4" name="Bild 3" descr="UNESCO-RELEMR 2009 - Field Trip Guide Book - Lisbon, Before and After of the 1755 Earthquake (verschoben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2" y="799205"/>
            <a:ext cx="6604003" cy="456659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517693" y="5835232"/>
            <a:ext cx="2108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err="1">
                <a:latin typeface="Helvetica Neue UltraLight"/>
                <a:cs typeface="Helvetica Neue UltraLight"/>
              </a:rPr>
              <a:t>Eugénio</a:t>
            </a:r>
            <a:r>
              <a:rPr lang="de-DE" dirty="0">
                <a:latin typeface="Helvetica Neue UltraLight"/>
                <a:cs typeface="Helvetica Neue UltraLight"/>
              </a:rPr>
              <a:t> dos Santos </a:t>
            </a:r>
          </a:p>
        </p:txBody>
      </p:sp>
    </p:spTree>
    <p:extLst>
      <p:ext uri="{BB962C8B-B14F-4D97-AF65-F5344CB8AC3E}">
        <p14:creationId xmlns:p14="http://schemas.microsoft.com/office/powerpoint/2010/main" val="244386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98889" y="17720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latin typeface="Helvetica Neue UltraLight"/>
                <a:cs typeface="Helvetica Neue UltraLight"/>
              </a:rPr>
              <a:t>Estilo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Pombal</a:t>
            </a:r>
            <a:endParaRPr lang="it-IT" sz="2800" dirty="0"/>
          </a:p>
        </p:txBody>
      </p:sp>
      <p:pic>
        <p:nvPicPr>
          <p:cNvPr id="2" name="Bild 1" descr="bild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9" y="883871"/>
            <a:ext cx="7505827" cy="45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98889" y="17720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latin typeface="Helvetica Neue UltraLight"/>
                <a:cs typeface="Helvetica Neue UltraLight"/>
              </a:rPr>
              <a:t>Systema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de „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gaiola</a:t>
            </a:r>
            <a:r>
              <a:rPr lang="de-DE" sz="2800" dirty="0" smtClean="0">
                <a:latin typeface="Helvetica Neue UltraLight"/>
                <a:cs typeface="Helvetica Neue UltraLight"/>
              </a:rPr>
              <a:t>“</a:t>
            </a:r>
            <a:endParaRPr lang="it-IT" sz="2800" dirty="0"/>
          </a:p>
        </p:txBody>
      </p:sp>
      <p:pic>
        <p:nvPicPr>
          <p:cNvPr id="3" name="Bild 2" descr="Baukonstruk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001889"/>
            <a:ext cx="6958683" cy="43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9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" y="177206"/>
            <a:ext cx="928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Helvetica Neue UltraLight"/>
                <a:cs typeface="Helvetica Neue UltraLight"/>
              </a:rPr>
              <a:t>¿Por 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qué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surgen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los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Planes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especiales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de 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Reforma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Interios</a:t>
            </a:r>
            <a:r>
              <a:rPr lang="it-IT" sz="2800" dirty="0" smtClean="0">
                <a:latin typeface="Helvetica Neue UltraLight"/>
                <a:cs typeface="Helvetica Neue UltraLight"/>
              </a:rPr>
              <a:t>?</a:t>
            </a:r>
            <a:endParaRPr lang="it-IT" sz="2800" dirty="0">
              <a:latin typeface="Helvetica Neue UltraLight"/>
              <a:cs typeface="Helvetica Neue UltraLight"/>
            </a:endParaRPr>
          </a:p>
        </p:txBody>
      </p:sp>
      <p:pic>
        <p:nvPicPr>
          <p:cNvPr id="7" name="Bild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4" y="1143000"/>
            <a:ext cx="7468977" cy="3302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61324" y="4626170"/>
            <a:ext cx="670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latin typeface="Helvetica Neue UltraLight"/>
                <a:cs typeface="Helvetica Neue UltraLight"/>
              </a:rPr>
              <a:t>-    </a:t>
            </a:r>
            <a:r>
              <a:rPr lang="de-DE" dirty="0" err="1" smtClean="0">
                <a:latin typeface="Helvetica Neue UltraLight"/>
                <a:cs typeface="Helvetica Neue UltraLight"/>
              </a:rPr>
              <a:t>transform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ciudades</a:t>
            </a:r>
            <a:endParaRPr lang="de-DE" sz="1600" dirty="0">
              <a:latin typeface="Helvetica Neue UltraLight"/>
              <a:cs typeface="Helvetica Neue UltraLight"/>
            </a:endParaRPr>
          </a:p>
          <a:p>
            <a:pPr marL="742950" lvl="1" indent="-285750">
              <a:buFontTx/>
              <a:buChar char="-"/>
            </a:pP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remodelando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>
                <a:latin typeface="Helvetica Neue UltraLight"/>
                <a:cs typeface="Helvetica Neue UltraLight"/>
              </a:rPr>
              <a:t>o </a:t>
            </a:r>
            <a:r>
              <a:rPr lang="de-DE" dirty="0" err="1">
                <a:latin typeface="Helvetica Neue UltraLight"/>
                <a:cs typeface="Helvetica Neue UltraLight"/>
              </a:rPr>
              <a:t>sustituyendo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edificios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históricos</a:t>
            </a:r>
            <a:r>
              <a:rPr lang="de-DE" dirty="0">
                <a:latin typeface="Helvetica Neue UltraLight"/>
                <a:cs typeface="Helvetica Neue UltraLight"/>
              </a:rPr>
              <a:t>, </a:t>
            </a:r>
            <a:r>
              <a:rPr lang="de-DE" dirty="0" err="1">
                <a:latin typeface="Helvetica Neue UltraLight"/>
                <a:cs typeface="Helvetica Neue UltraLight"/>
              </a:rPr>
              <a:t>para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smtClean="0">
                <a:latin typeface="Helvetica Neue UltraLight"/>
                <a:cs typeface="Helvetica Neue UltraLight"/>
              </a:rPr>
              <a:t>  </a:t>
            </a:r>
          </a:p>
          <a:p>
            <a:pPr lvl="1"/>
            <a:r>
              <a:rPr lang="de-DE" dirty="0" smtClean="0">
                <a:latin typeface="Helvetica Neue UltraLight"/>
                <a:cs typeface="Helvetica Neue UltraLight"/>
              </a:rPr>
              <a:t>     </a:t>
            </a:r>
            <a:r>
              <a:rPr lang="de-DE" dirty="0" err="1" smtClean="0">
                <a:latin typeface="Helvetica Neue UltraLight"/>
                <a:cs typeface="Helvetica Neue UltraLight"/>
              </a:rPr>
              <a:t>descongestionar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el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suelo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urbano</a:t>
            </a:r>
            <a:endParaRPr lang="de-DE" sz="1600" dirty="0">
              <a:latin typeface="Helvetica Neue UltraLight"/>
              <a:cs typeface="Helvetica Neue UltraLight"/>
            </a:endParaRPr>
          </a:p>
          <a:p>
            <a:pPr lvl="1"/>
            <a:r>
              <a:rPr lang="de-DE" dirty="0" smtClean="0">
                <a:latin typeface="Helvetica Neue UltraLight"/>
                <a:cs typeface="Helvetica Neue UltraLight"/>
              </a:rPr>
              <a:t>-    </a:t>
            </a:r>
            <a:r>
              <a:rPr lang="de-DE" dirty="0" err="1" smtClean="0">
                <a:latin typeface="Helvetica Neue UltraLight"/>
                <a:cs typeface="Helvetica Neue UltraLight"/>
              </a:rPr>
              <a:t>mejorar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>
                <a:latin typeface="Helvetica Neue UltraLight"/>
                <a:cs typeface="Helvetica Neue UltraLight"/>
              </a:rPr>
              <a:t>las </a:t>
            </a:r>
            <a:r>
              <a:rPr lang="de-DE" dirty="0" err="1">
                <a:latin typeface="Helvetica Neue UltraLight"/>
                <a:cs typeface="Helvetica Neue UltraLight"/>
              </a:rPr>
              <a:t>condiciones</a:t>
            </a:r>
            <a:r>
              <a:rPr lang="de-DE" dirty="0">
                <a:latin typeface="Helvetica Neue UltraLight"/>
                <a:cs typeface="Helvetica Neue UltraLight"/>
              </a:rPr>
              <a:t> de </a:t>
            </a:r>
            <a:r>
              <a:rPr lang="de-DE" dirty="0" err="1">
                <a:latin typeface="Helvetica Neue UltraLight"/>
                <a:cs typeface="Helvetica Neue UltraLight"/>
              </a:rPr>
              <a:t>habitabilidad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y</a:t>
            </a:r>
            <a:r>
              <a:rPr lang="de-DE" dirty="0">
                <a:latin typeface="Helvetica Neue UltraLight"/>
                <a:cs typeface="Helvetica Neue UltraLight"/>
              </a:rPr>
              <a:t>  </a:t>
            </a:r>
            <a:r>
              <a:rPr lang="de-DE" dirty="0" err="1">
                <a:latin typeface="Helvetica Neue UltraLight"/>
                <a:cs typeface="Helvetica Neue UltraLight"/>
              </a:rPr>
              <a:t>circulación</a:t>
            </a:r>
            <a:endParaRPr lang="de-DE" sz="1600" dirty="0">
              <a:latin typeface="Helvetica Neue UltraLight"/>
              <a:cs typeface="Helvetica Neue UltraLigh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3334" y="733779"/>
            <a:ext cx="272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 Neue UltraLight"/>
                <a:cs typeface="Helvetica Neue UltraLight"/>
              </a:rPr>
              <a:t>Alba Abarca Jiménez</a:t>
            </a:r>
            <a:endParaRPr lang="de-DE" dirty="0"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91499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" y="177206"/>
            <a:ext cx="928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Helvetica Neue UltraLight"/>
                <a:cs typeface="Helvetica Neue UltraLight"/>
              </a:rPr>
              <a:t>El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gran </a:t>
            </a:r>
            <a:r>
              <a:rPr lang="it-IT" sz="2800" dirty="0" err="1" smtClean="0">
                <a:latin typeface="Helvetica Neue UltraLight"/>
                <a:cs typeface="Helvetica Neue UltraLight"/>
              </a:rPr>
              <a:t>crecimiento</a:t>
            </a:r>
            <a:endParaRPr lang="it-IT" sz="2800" dirty="0">
              <a:latin typeface="Helvetica Neue UltraLight"/>
              <a:cs typeface="Helvetica Neue UltraLight"/>
            </a:endParaRPr>
          </a:p>
        </p:txBody>
      </p:sp>
      <p:pic>
        <p:nvPicPr>
          <p:cNvPr id="8" name="Bild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" y="1668285"/>
            <a:ext cx="7986677" cy="238160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77543" y="4364558"/>
            <a:ext cx="759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proceso</a:t>
            </a:r>
            <a:r>
              <a:rPr lang="de-DE" dirty="0">
                <a:latin typeface="Helvetica Neue UltraLight"/>
                <a:cs typeface="Helvetica Neue UltraLight"/>
              </a:rPr>
              <a:t> de </a:t>
            </a:r>
            <a:r>
              <a:rPr lang="de-DE" dirty="0" err="1">
                <a:latin typeface="Helvetica Neue UltraLight"/>
                <a:cs typeface="Helvetica Neue UltraLight"/>
              </a:rPr>
              <a:t>ensanche</a:t>
            </a:r>
            <a:r>
              <a:rPr lang="de-DE" dirty="0">
                <a:latin typeface="Helvetica Neue UltraLight"/>
                <a:cs typeface="Helvetica Neue UltraLight"/>
              </a:rPr>
              <a:t> de las </a:t>
            </a:r>
            <a:r>
              <a:rPr lang="de-DE" dirty="0" err="1">
                <a:latin typeface="Helvetica Neue UltraLight"/>
                <a:cs typeface="Helvetica Neue UltraLight"/>
              </a:rPr>
              <a:t>ciudades</a:t>
            </a:r>
            <a:r>
              <a:rPr lang="de-DE" dirty="0">
                <a:latin typeface="Helvetica Neue UltraLight"/>
                <a:cs typeface="Helvetica Neue UltraLight"/>
              </a:rPr>
              <a:t>, </a:t>
            </a:r>
            <a:r>
              <a:rPr lang="de-DE" dirty="0" err="1">
                <a:latin typeface="Helvetica Neue UltraLight"/>
                <a:cs typeface="Helvetica Neue UltraLight"/>
              </a:rPr>
              <a:t>actuando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sobre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terrenos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rústicos</a:t>
            </a:r>
            <a:endParaRPr lang="de-DE" dirty="0">
              <a:latin typeface="Helvetica Neue UltraLight"/>
              <a:cs typeface="Helvetica Neue UltraLight"/>
            </a:endParaRPr>
          </a:p>
          <a:p>
            <a:pPr lvl="0"/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procedimiento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>
                <a:latin typeface="Helvetica Neue UltraLight"/>
                <a:cs typeface="Helvetica Neue UltraLight"/>
              </a:rPr>
              <a:t>de </a:t>
            </a:r>
            <a:r>
              <a:rPr lang="de-DE" dirty="0" err="1">
                <a:latin typeface="Helvetica Neue UltraLight"/>
                <a:cs typeface="Helvetica Neue UltraLight"/>
              </a:rPr>
              <a:t>reforma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interior</a:t>
            </a:r>
            <a:r>
              <a:rPr lang="de-DE" dirty="0">
                <a:latin typeface="Helvetica Neue UltraLight"/>
                <a:cs typeface="Helvetica Neue UltraLight"/>
              </a:rPr>
              <a:t> de </a:t>
            </a:r>
            <a:r>
              <a:rPr lang="de-DE" dirty="0" err="1">
                <a:latin typeface="Helvetica Neue UltraLight"/>
                <a:cs typeface="Helvetica Neue UltraLight"/>
              </a:rPr>
              <a:t>poblaciones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83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pic>
        <p:nvPicPr>
          <p:cNvPr id="8" name="Bild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" y="1668285"/>
            <a:ext cx="7986677" cy="2381603"/>
          </a:xfrm>
          <a:prstGeom prst="rect">
            <a:avLst/>
          </a:prstGeom>
        </p:spPr>
      </p:pic>
      <p:pic>
        <p:nvPicPr>
          <p:cNvPr id="7" name="Bild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7" y="1668284"/>
            <a:ext cx="8224342" cy="238160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51546" y="4049888"/>
            <a:ext cx="8012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  <a:endParaRPr lang="de-DE" dirty="0">
              <a:latin typeface="Helvetica Neue UltraLight"/>
              <a:cs typeface="Helvetica Neue UltraLight"/>
            </a:endParaRPr>
          </a:p>
          <a:p>
            <a:pPr lvl="0"/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crecimiento</a:t>
            </a:r>
            <a:r>
              <a:rPr lang="de-DE" dirty="0">
                <a:latin typeface="Helvetica Neue UltraLight"/>
                <a:cs typeface="Helvetica Neue UltraLight"/>
              </a:rPr>
              <a:t> en las </a:t>
            </a:r>
            <a:r>
              <a:rPr lang="de-DE" dirty="0" err="1">
                <a:latin typeface="Helvetica Neue UltraLight"/>
                <a:cs typeface="Helvetica Neue UltraLight"/>
              </a:rPr>
              <a:t>ciudades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</a:p>
          <a:p>
            <a:pPr lvl="0"/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aumento</a:t>
            </a:r>
            <a:r>
              <a:rPr lang="de-DE" dirty="0">
                <a:latin typeface="Helvetica Neue UltraLight"/>
                <a:cs typeface="Helvetica Neue UltraLight"/>
              </a:rPr>
              <a:t> del </a:t>
            </a:r>
            <a:r>
              <a:rPr lang="de-DE" dirty="0" err="1">
                <a:latin typeface="Helvetica Neue UltraLight"/>
                <a:cs typeface="Helvetica Neue UltraLight"/>
              </a:rPr>
              <a:t>trafico</a:t>
            </a:r>
            <a:endParaRPr lang="de-DE" dirty="0">
              <a:latin typeface="Helvetica Neue UltraLight"/>
              <a:cs typeface="Helvetica Neue UltraLight"/>
            </a:endParaRPr>
          </a:p>
          <a:p>
            <a:pPr lvl="0"/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deseo</a:t>
            </a:r>
            <a:r>
              <a:rPr lang="de-DE" dirty="0">
                <a:latin typeface="Helvetica Neue UltraLight"/>
                <a:cs typeface="Helvetica Neue UltraLight"/>
              </a:rPr>
              <a:t> de las </a:t>
            </a:r>
            <a:r>
              <a:rPr lang="de-DE" dirty="0" err="1">
                <a:latin typeface="Helvetica Neue UltraLight"/>
                <a:cs typeface="Helvetica Neue UltraLight"/>
              </a:rPr>
              <a:t>habitantes</a:t>
            </a:r>
            <a:r>
              <a:rPr lang="de-DE" dirty="0">
                <a:latin typeface="Helvetica Neue UltraLight"/>
                <a:cs typeface="Helvetica Neue UltraLight"/>
              </a:rPr>
              <a:t> a </a:t>
            </a:r>
            <a:r>
              <a:rPr lang="de-DE" dirty="0" err="1">
                <a:latin typeface="Helvetica Neue UltraLight"/>
                <a:cs typeface="Helvetica Neue UltraLight"/>
              </a:rPr>
              <a:t>más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movilidad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>
                <a:latin typeface="Helvetica Neue UltraLight"/>
                <a:cs typeface="Helvetica Neue UltraLight"/>
              </a:rPr>
              <a:t>en la </a:t>
            </a:r>
            <a:r>
              <a:rPr lang="de-DE" dirty="0" err="1">
                <a:latin typeface="Helvetica Neue UltraLight"/>
                <a:cs typeface="Helvetica Neue UltraLight"/>
              </a:rPr>
              <a:t>ciudad</a:t>
            </a:r>
            <a:r>
              <a:rPr lang="de-DE" dirty="0">
                <a:latin typeface="Helvetica Neue UltraLight"/>
                <a:cs typeface="Helvetica Neue UltraLight"/>
              </a:rPr>
              <a:t> – ‚</a:t>
            </a:r>
            <a:r>
              <a:rPr lang="de-DE" dirty="0" err="1">
                <a:latin typeface="Helvetica Neue UltraLight"/>
                <a:cs typeface="Helvetica Neue UltraLight"/>
              </a:rPr>
              <a:t>transporte</a:t>
            </a:r>
            <a:r>
              <a:rPr lang="de-DE" dirty="0">
                <a:latin typeface="Helvetica Neue UltraLight"/>
                <a:cs typeface="Helvetica Neue UltraLight"/>
              </a:rPr>
              <a:t> publico’</a:t>
            </a:r>
          </a:p>
        </p:txBody>
      </p:sp>
    </p:spTree>
    <p:extLst>
      <p:ext uri="{BB962C8B-B14F-4D97-AF65-F5344CB8AC3E}">
        <p14:creationId xmlns:p14="http://schemas.microsoft.com/office/powerpoint/2010/main" val="331281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" y="177206"/>
            <a:ext cx="928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Helvetica Neue UltraLight"/>
                <a:cs typeface="Helvetica Neue UltraLight"/>
              </a:rPr>
              <a:t>Ciutat</a:t>
            </a:r>
            <a:r>
              <a:rPr lang="it-IT" sz="2800" dirty="0" smtClean="0">
                <a:latin typeface="Helvetica Neue UltraLight"/>
                <a:cs typeface="Helvetica Neue UltraLight"/>
              </a:rPr>
              <a:t> Vella</a:t>
            </a:r>
            <a:endParaRPr lang="it-IT" sz="2800" dirty="0">
              <a:latin typeface="Helvetica Neue UltraLight"/>
              <a:cs typeface="Helvetica Neue UltraLight"/>
            </a:endParaRPr>
          </a:p>
        </p:txBody>
      </p:sp>
      <p:pic>
        <p:nvPicPr>
          <p:cNvPr id="8" name="Bild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" y="1668285"/>
            <a:ext cx="7986677" cy="2381603"/>
          </a:xfrm>
          <a:prstGeom prst="rect">
            <a:avLst/>
          </a:prstGeom>
        </p:spPr>
      </p:pic>
      <p:pic>
        <p:nvPicPr>
          <p:cNvPr id="7" name="Bild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3" y="1668285"/>
            <a:ext cx="7986679" cy="301660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77542" y="4821114"/>
            <a:ext cx="7986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expropiación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y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el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vaciamiento</a:t>
            </a:r>
            <a:r>
              <a:rPr lang="de-DE" dirty="0">
                <a:latin typeface="Helvetica Neue UltraLight"/>
                <a:cs typeface="Helvetica Neue UltraLight"/>
              </a:rPr>
              <a:t> del </a:t>
            </a:r>
            <a:r>
              <a:rPr lang="de-DE" dirty="0" err="1">
                <a:latin typeface="Helvetica Neue UltraLight"/>
                <a:cs typeface="Helvetica Neue UltraLight"/>
              </a:rPr>
              <a:t>alojamiento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para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demolición</a:t>
            </a:r>
            <a:endParaRPr lang="de-DE" dirty="0">
              <a:latin typeface="Helvetica Neue UltraLight"/>
              <a:cs typeface="Helvetica Neue UltraLight"/>
            </a:endParaRPr>
          </a:p>
          <a:p>
            <a:pPr lvl="0"/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vivienda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pública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para</a:t>
            </a:r>
            <a:r>
              <a:rPr lang="de-DE" dirty="0">
                <a:latin typeface="Helvetica Neue UltraLight"/>
                <a:cs typeface="Helvetica Neue UltraLight"/>
              </a:rPr>
              <a:t> los residentes </a:t>
            </a:r>
            <a:r>
              <a:rPr lang="de-DE" dirty="0" err="1">
                <a:latin typeface="Helvetica Neue UltraLight"/>
                <a:cs typeface="Helvetica Neue UltraLight"/>
              </a:rPr>
              <a:t>locales</a:t>
            </a:r>
            <a:endParaRPr lang="de-DE" dirty="0">
              <a:latin typeface="Helvetica Neue UltraLight"/>
              <a:cs typeface="Helvetica Neue UltraLight"/>
            </a:endParaRPr>
          </a:p>
          <a:p>
            <a:pPr lvl="0"/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urbanisation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>
                <a:latin typeface="Helvetica Neue UltraLight"/>
                <a:cs typeface="Helvetica Neue UltraLight"/>
              </a:rPr>
              <a:t>de </a:t>
            </a:r>
            <a:r>
              <a:rPr lang="de-DE" dirty="0" err="1">
                <a:latin typeface="Helvetica Neue UltraLight"/>
                <a:cs typeface="Helvetica Neue UltraLight"/>
              </a:rPr>
              <a:t>jardines</a:t>
            </a:r>
            <a:r>
              <a:rPr lang="de-DE" dirty="0">
                <a:latin typeface="Helvetica Neue UltraLight"/>
                <a:cs typeface="Helvetica Neue UltraLight"/>
              </a:rPr>
              <a:t>, </a:t>
            </a:r>
            <a:r>
              <a:rPr lang="de-DE" dirty="0" err="1">
                <a:latin typeface="Helvetica Neue UltraLight"/>
                <a:cs typeface="Helvetica Neue UltraLight"/>
              </a:rPr>
              <a:t>cuadrados</a:t>
            </a:r>
            <a:r>
              <a:rPr lang="de-DE" dirty="0">
                <a:latin typeface="Helvetica Neue UltraLight"/>
                <a:cs typeface="Helvetica Neue UltraLight"/>
              </a:rPr>
              <a:t> (</a:t>
            </a:r>
            <a:r>
              <a:rPr lang="de-DE" dirty="0" err="1">
                <a:latin typeface="Helvetica Neue UltraLight"/>
                <a:cs typeface="Helvetica Neue UltraLight"/>
              </a:rPr>
              <a:t>plazas</a:t>
            </a:r>
            <a:r>
              <a:rPr lang="de-DE" dirty="0">
                <a:latin typeface="Helvetica Neue UltraLight"/>
                <a:cs typeface="Helvetica Neue UltraLight"/>
              </a:rPr>
              <a:t>) </a:t>
            </a:r>
            <a:r>
              <a:rPr lang="de-DE" dirty="0" err="1">
                <a:latin typeface="Helvetica Neue UltraLight"/>
                <a:cs typeface="Helvetica Neue UltraLight"/>
              </a:rPr>
              <a:t>y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nuevas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calles</a:t>
            </a:r>
            <a:endParaRPr lang="de-DE" dirty="0"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64168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800" y="685172"/>
            <a:ext cx="7772400" cy="5564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>
                <a:latin typeface="Helvetica Neue UltraLight"/>
                <a:cs typeface="Helvetica Neue UltraLight"/>
              </a:rPr>
              <a:t>Terremoto</a:t>
            </a:r>
            <a:r>
              <a:rPr lang="de-DE" dirty="0" smtClean="0">
                <a:latin typeface="Helvetica Neue UltraLight"/>
                <a:cs typeface="Helvetica Neue UltraLight"/>
              </a:rPr>
              <a:t> de Lisboa 1755</a:t>
            </a:r>
          </a:p>
          <a:p>
            <a:endParaRPr lang="de-DE" sz="2000" dirty="0">
              <a:latin typeface="Helvetica Neue UltraLight"/>
              <a:cs typeface="Helvetica Neue UltraLight"/>
            </a:endParaRPr>
          </a:p>
          <a:p>
            <a:endParaRPr lang="de-DE" sz="2000" dirty="0" smtClean="0">
              <a:latin typeface="Helvetica Neue UltraLight"/>
              <a:cs typeface="Helvetica Neue UltraLight"/>
            </a:endParaRPr>
          </a:p>
          <a:p>
            <a:r>
              <a:rPr lang="de-DE" sz="2000" dirty="0" smtClean="0">
                <a:latin typeface="Helvetica Neue UltraLight"/>
                <a:cs typeface="Helvetica Neue UltraLight"/>
              </a:rPr>
              <a:t>¿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Cuales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son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las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diferecias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más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importantes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de la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organzación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de Lisboa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antes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y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después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des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terremoto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de 1755 ?</a:t>
            </a:r>
          </a:p>
          <a:p>
            <a:endParaRPr lang="de-DE" sz="2000" dirty="0">
              <a:latin typeface="Helvetica Neue UltraLight"/>
              <a:cs typeface="Helvetica Neue UltraLight"/>
            </a:endParaRPr>
          </a:p>
          <a:p>
            <a:r>
              <a:rPr lang="de-DE" sz="2000" dirty="0" smtClean="0">
                <a:latin typeface="Helvetica Neue UltraLight"/>
                <a:cs typeface="Helvetica Neue UltraLight"/>
              </a:rPr>
              <a:t>¿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Como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fue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la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recontrucción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tras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terremoto</a:t>
            </a:r>
            <a:r>
              <a:rPr lang="de-DE" sz="2000" dirty="0" smtClean="0">
                <a:latin typeface="Helvetica Neue UltraLight"/>
                <a:cs typeface="Helvetica Neue UltraLight"/>
              </a:rPr>
              <a:t>?</a:t>
            </a:r>
          </a:p>
          <a:p>
            <a:endParaRPr lang="de-DE" sz="2000" dirty="0">
              <a:latin typeface="Helvetica Neue UltraLight"/>
              <a:cs typeface="Helvetica Neue UltraLight"/>
            </a:endParaRPr>
          </a:p>
          <a:p>
            <a:r>
              <a:rPr lang="de-DE" sz="2000" dirty="0" smtClean="0">
                <a:latin typeface="Helvetica Neue UltraLight"/>
                <a:cs typeface="Helvetica Neue UltraLight"/>
              </a:rPr>
              <a:t>¿En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qué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se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basó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plan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urbanistico</a:t>
            </a:r>
            <a:r>
              <a:rPr lang="de-DE" sz="2000" dirty="0" smtClean="0">
                <a:latin typeface="Helvetica Neue UltraLight"/>
                <a:cs typeface="Helvetica Neue UltraLight"/>
              </a:rPr>
              <a:t>?</a:t>
            </a:r>
          </a:p>
          <a:p>
            <a:endParaRPr lang="de-DE" sz="2000" dirty="0">
              <a:latin typeface="Helvetica Neue UltraLight"/>
              <a:cs typeface="Helvetica Neue UltraLight"/>
            </a:endParaRPr>
          </a:p>
          <a:p>
            <a:r>
              <a:rPr lang="de-DE" sz="2000" dirty="0" smtClean="0">
                <a:latin typeface="Helvetica Neue UltraLight"/>
                <a:cs typeface="Helvetica Neue UltraLight"/>
              </a:rPr>
              <a:t>¿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Cuales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son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los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puntos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más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característicos</a:t>
            </a:r>
            <a:r>
              <a:rPr lang="de-DE" sz="2000" dirty="0" smtClean="0">
                <a:latin typeface="Helvetica Neue UltraLight"/>
                <a:cs typeface="Helvetica Neue UltraLight"/>
              </a:rPr>
              <a:t> de la </a:t>
            </a:r>
            <a:r>
              <a:rPr lang="de-DE" sz="2000" dirty="0" err="1" smtClean="0">
                <a:latin typeface="Helvetica Neue UltraLight"/>
                <a:cs typeface="Helvetica Neue UltraLight"/>
              </a:rPr>
              <a:t>reconstrucción</a:t>
            </a:r>
            <a:r>
              <a:rPr lang="de-DE" sz="2000" dirty="0" smtClean="0">
                <a:latin typeface="Helvetica Neue UltraLight"/>
                <a:cs typeface="Helvetica Neue UltraLight"/>
              </a:rPr>
              <a:t>?</a:t>
            </a:r>
          </a:p>
          <a:p>
            <a:endParaRPr lang="de-DE" sz="2000" dirty="0" smtClean="0">
              <a:latin typeface="Helvetica Neue UltraLight"/>
              <a:cs typeface="Helvetica Neue UltraLight"/>
            </a:endParaRPr>
          </a:p>
          <a:p>
            <a:endParaRPr lang="de-DE" sz="2000" dirty="0">
              <a:latin typeface="Helvetica Neue UltraLight"/>
              <a:cs typeface="Helvetica Neue UltraLight"/>
            </a:endParaRPr>
          </a:p>
          <a:p>
            <a:pPr algn="l"/>
            <a:r>
              <a:rPr lang="it-IT" sz="1400" dirty="0">
                <a:latin typeface="Helvetica Neue UltraLight"/>
                <a:cs typeface="Helvetica Neue UltraLight"/>
              </a:rPr>
              <a:t>Antonio </a:t>
            </a:r>
            <a:r>
              <a:rPr lang="it-IT" sz="1400" dirty="0" err="1">
                <a:latin typeface="Helvetica Neue UltraLight"/>
                <a:cs typeface="Helvetica Neue UltraLight"/>
              </a:rPr>
              <a:t>Pérez</a:t>
            </a:r>
            <a:r>
              <a:rPr lang="it-IT" sz="1400" dirty="0">
                <a:latin typeface="Helvetica Neue UltraLight"/>
                <a:cs typeface="Helvetica Neue UltraLight"/>
              </a:rPr>
              <a:t> </a:t>
            </a:r>
            <a:r>
              <a:rPr lang="it-IT" sz="1400" dirty="0" err="1">
                <a:latin typeface="Helvetica Neue UltraLight"/>
                <a:cs typeface="Helvetica Neue UltraLight"/>
              </a:rPr>
              <a:t>Salas</a:t>
            </a:r>
            <a:endParaRPr lang="de-DE" sz="1400" dirty="0">
              <a:latin typeface="Helvetica Neue UltraLight"/>
              <a:cs typeface="Helvetica Neue UltraLight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93587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pic>
        <p:nvPicPr>
          <p:cNvPr id="3" name="Segnaposto contenuto 2" descr="Impero_Portoghese_18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7962"/>
          <a:stretch>
            <a:fillRect/>
          </a:stretch>
        </p:blipFill>
        <p:spPr>
          <a:xfrm>
            <a:off x="457200" y="863260"/>
            <a:ext cx="8229600" cy="4525963"/>
          </a:xfrm>
        </p:spPr>
      </p:pic>
      <p:sp>
        <p:nvSpPr>
          <p:cNvPr id="6" name="CasellaDiTesto 5"/>
          <p:cNvSpPr txBox="1"/>
          <p:nvPr/>
        </p:nvSpPr>
        <p:spPr>
          <a:xfrm>
            <a:off x="3390900" y="17720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Helvetica Neue UltraLight"/>
                <a:cs typeface="Helvetica Neue UltraLight"/>
              </a:rPr>
              <a:t>Impero</a:t>
            </a:r>
            <a:r>
              <a:rPr lang="de-DE" sz="2800" dirty="0">
                <a:latin typeface="Helvetica Neue UltraLight"/>
                <a:cs typeface="Helvetica Neue UltraLight"/>
              </a:rPr>
              <a:t>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español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 Neue UltraLight"/>
                <a:cs typeface="Helvetica Neue UltraLight"/>
              </a:rPr>
              <a:t>- </a:t>
            </a:r>
            <a:r>
              <a:rPr lang="de-DE" dirty="0" err="1" smtClean="0">
                <a:latin typeface="Helvetica Neue UltraLight"/>
                <a:cs typeface="Helvetica Neue UltraLight"/>
              </a:rPr>
              <a:t>necesidad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>
                <a:latin typeface="Helvetica Neue UltraLight"/>
                <a:cs typeface="Helvetica Neue UltraLight"/>
              </a:rPr>
              <a:t>de </a:t>
            </a:r>
            <a:r>
              <a:rPr lang="de-DE" dirty="0" err="1">
                <a:latin typeface="Helvetica Neue UltraLight"/>
                <a:cs typeface="Helvetica Neue UltraLight"/>
              </a:rPr>
              <a:t>mejorar</a:t>
            </a:r>
            <a:r>
              <a:rPr lang="de-DE" dirty="0">
                <a:latin typeface="Helvetica Neue UltraLight"/>
                <a:cs typeface="Helvetica Neue UltraLight"/>
              </a:rPr>
              <a:t> la </a:t>
            </a:r>
            <a:r>
              <a:rPr lang="de-DE" dirty="0" err="1" smtClean="0">
                <a:latin typeface="Helvetica Neue UltraLight"/>
                <a:cs typeface="Helvetica Neue UltraLight"/>
              </a:rPr>
              <a:t>su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imagen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064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14222" y="290095"/>
            <a:ext cx="452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Helvetica Neue UltraLight"/>
                <a:cs typeface="Helvetica Neue UltraLight"/>
              </a:rPr>
              <a:t>Filippo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Juvarra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(1678 – 1736)</a:t>
            </a:r>
          </a:p>
        </p:txBody>
      </p:sp>
      <p:pic>
        <p:nvPicPr>
          <p:cNvPr id="4" name="Segnaposto contenuto 3" descr="juvarr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65" r="-24065"/>
          <a:stretch>
            <a:fillRect/>
          </a:stretch>
        </p:blipFill>
        <p:spPr>
          <a:xfrm>
            <a:off x="457200" y="120508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65364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4675" y="177206"/>
            <a:ext cx="345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Helvetica Neue UltraLight"/>
                <a:cs typeface="Helvetica Neue UltraLight"/>
              </a:rPr>
              <a:t>Lisboa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antes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de 1775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err="1">
                <a:latin typeface="Helvetica Neue UltraLight"/>
                <a:cs typeface="Helvetica Neue UltraLight"/>
              </a:rPr>
              <a:t>desarrollo</a:t>
            </a:r>
            <a:r>
              <a:rPr lang="de-DE" dirty="0">
                <a:latin typeface="Helvetica Neue UltraLight"/>
                <a:cs typeface="Helvetica Neue UltraLight"/>
              </a:rPr>
              <a:t> de la </a:t>
            </a:r>
            <a:r>
              <a:rPr lang="de-DE" dirty="0" err="1">
                <a:latin typeface="Helvetica Neue UltraLight"/>
                <a:cs typeface="Helvetica Neue UltraLight"/>
              </a:rPr>
              <a:t>ciudad</a:t>
            </a:r>
            <a:r>
              <a:rPr lang="de-DE" dirty="0">
                <a:latin typeface="Helvetica Neue UltraLight"/>
                <a:cs typeface="Helvetica Neue UltraLight"/>
              </a:rPr>
              <a:t> de </a:t>
            </a:r>
            <a:r>
              <a:rPr lang="de-DE" dirty="0" err="1">
                <a:latin typeface="Helvetica Neue UltraLight"/>
                <a:cs typeface="Helvetica Neue UltraLight"/>
              </a:rPr>
              <a:t>modo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informe</a:t>
            </a:r>
            <a:endParaRPr lang="it-IT" dirty="0"/>
          </a:p>
        </p:txBody>
      </p:sp>
      <p:pic>
        <p:nvPicPr>
          <p:cNvPr id="4" name="Segnaposto contenuto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457200" y="82408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9862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4675" y="177206"/>
            <a:ext cx="345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Helvetica Neue UltraLight"/>
                <a:cs typeface="Helvetica Neue UltraLight"/>
              </a:rPr>
              <a:t>Lisboa </a:t>
            </a:r>
            <a:r>
              <a:rPr lang="de-DE" sz="2800" dirty="0" err="1" smtClean="0">
                <a:latin typeface="Helvetica Neue UltraLight"/>
                <a:cs typeface="Helvetica Neue UltraLight"/>
              </a:rPr>
              <a:t>antes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de 1775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err="1">
                <a:latin typeface="Helvetica Neue UltraLight"/>
                <a:cs typeface="Helvetica Neue UltraLight"/>
              </a:rPr>
              <a:t>expansión</a:t>
            </a:r>
            <a:r>
              <a:rPr lang="de-DE" dirty="0">
                <a:latin typeface="Helvetica Neue UltraLight"/>
                <a:cs typeface="Helvetica Neue UltraLight"/>
              </a:rPr>
              <a:t> de la </a:t>
            </a:r>
            <a:r>
              <a:rPr lang="de-DE" dirty="0" err="1">
                <a:latin typeface="Helvetica Neue UltraLight"/>
                <a:cs typeface="Helvetica Neue UltraLight"/>
              </a:rPr>
              <a:t>ciudad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hacia</a:t>
            </a:r>
            <a:r>
              <a:rPr lang="de-DE" dirty="0">
                <a:latin typeface="Helvetica Neue UltraLight"/>
                <a:cs typeface="Helvetica Neue UltraLight"/>
              </a:rPr>
              <a:t> </a:t>
            </a:r>
            <a:r>
              <a:rPr lang="de-DE" dirty="0" err="1">
                <a:latin typeface="Helvetica Neue UltraLight"/>
                <a:cs typeface="Helvetica Neue UltraLight"/>
              </a:rPr>
              <a:t>oeste</a:t>
            </a:r>
            <a:endParaRPr lang="it-IT" dirty="0"/>
          </a:p>
        </p:txBody>
      </p:sp>
      <p:pic>
        <p:nvPicPr>
          <p:cNvPr id="3" name="Segnaposto contenuto 2" descr="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457200" y="82408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38800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4675" y="177206"/>
            <a:ext cx="345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terremoto1775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smtClean="0">
                <a:latin typeface="Helvetica Neue UltraLight"/>
                <a:cs typeface="Helvetica Neue UltraLight"/>
              </a:rPr>
              <a:t>Se </a:t>
            </a:r>
            <a:r>
              <a:rPr lang="de-DE" dirty="0" err="1" smtClean="0">
                <a:latin typeface="Helvetica Neue UltraLight"/>
                <a:cs typeface="Helvetica Neue UltraLight"/>
              </a:rPr>
              <a:t>caracterizó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por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su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gran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duración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endParaRPr lang="it-IT" dirty="0"/>
          </a:p>
        </p:txBody>
      </p:sp>
      <p:pic>
        <p:nvPicPr>
          <p:cNvPr id="2" name="Bild 1" descr="lisboa_beben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7" y="824089"/>
            <a:ext cx="7684911" cy="48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4675" y="177206"/>
            <a:ext cx="345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terremoto1775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smtClean="0">
                <a:latin typeface="Helvetica Neue UltraLight"/>
                <a:cs typeface="Helvetica Neue UltraLight"/>
              </a:rPr>
              <a:t>Su </a:t>
            </a:r>
            <a:r>
              <a:rPr lang="de-DE" dirty="0" err="1" smtClean="0">
                <a:latin typeface="Helvetica Neue UltraLight"/>
                <a:cs typeface="Helvetica Neue UltraLight"/>
              </a:rPr>
              <a:t>epicentro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estuvo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unos</a:t>
            </a:r>
            <a:r>
              <a:rPr lang="de-DE" dirty="0" smtClean="0">
                <a:latin typeface="Helvetica Neue UltraLight"/>
                <a:cs typeface="Helvetica Neue UltraLight"/>
              </a:rPr>
              <a:t> </a:t>
            </a:r>
            <a:r>
              <a:rPr lang="de-DE" dirty="0" err="1" smtClean="0">
                <a:latin typeface="Helvetica Neue UltraLight"/>
                <a:cs typeface="Helvetica Neue UltraLight"/>
              </a:rPr>
              <a:t>cientos</a:t>
            </a:r>
            <a:r>
              <a:rPr lang="de-DE" dirty="0" smtClean="0">
                <a:latin typeface="Helvetica Neue UltraLight"/>
                <a:cs typeface="Helvetica Neue UltraLight"/>
              </a:rPr>
              <a:t> km de Lisboa</a:t>
            </a:r>
            <a:endParaRPr lang="it-IT" dirty="0"/>
          </a:p>
        </p:txBody>
      </p:sp>
      <p:pic>
        <p:nvPicPr>
          <p:cNvPr id="3" name="Bild 2" descr="lisboa_beben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6" y="824089"/>
            <a:ext cx="3450768" cy="48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8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5293891" y="6515950"/>
            <a:ext cx="6158308" cy="121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>
                <a:latin typeface="Helvetica Neue UltraLight"/>
                <a:cs typeface="Helvetica Neue UltraLight"/>
              </a:rPr>
              <a:t>Carolin Krebber   Henriette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Commichau</a:t>
            </a:r>
            <a:r>
              <a:rPr lang="de-DE" sz="1000" dirty="0" smtClean="0">
                <a:latin typeface="Helvetica Neue UltraLight"/>
                <a:cs typeface="Helvetica Neue UltraLight"/>
              </a:rPr>
              <a:t>  Anne Kück   Luca </a:t>
            </a:r>
            <a:r>
              <a:rPr lang="de-DE" sz="1000" dirty="0" err="1" smtClean="0">
                <a:latin typeface="Helvetica Neue UltraLight"/>
                <a:cs typeface="Helvetica Neue UltraLight"/>
              </a:rPr>
              <a:t>Chiumento</a:t>
            </a:r>
            <a:endParaRPr lang="de-DE" sz="1000" dirty="0">
              <a:latin typeface="Helvetica Neue UltraLight"/>
              <a:cs typeface="Helvetica Neue Ultra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4675" y="177206"/>
            <a:ext cx="345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latin typeface="Helvetica Neue UltraLight"/>
                <a:cs typeface="Helvetica Neue UltraLight"/>
              </a:rPr>
              <a:t>El</a:t>
            </a:r>
            <a:r>
              <a:rPr lang="de-DE" sz="2800" dirty="0" smtClean="0">
                <a:latin typeface="Helvetica Neue UltraLight"/>
                <a:cs typeface="Helvetica Neue UltraLight"/>
              </a:rPr>
              <a:t> terremoto1775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352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 Neue UltraLight"/>
                <a:cs typeface="Helvetica Neue UltraLight"/>
              </a:rPr>
              <a:t>- </a:t>
            </a:r>
            <a:r>
              <a:rPr lang="de-DE" dirty="0" smtClean="0">
                <a:latin typeface="Helvetica Neue UltraLight"/>
                <a:cs typeface="Helvetica Neue UltraLight"/>
              </a:rPr>
              <a:t>Los </a:t>
            </a:r>
            <a:r>
              <a:rPr lang="de-DE" dirty="0" err="1" smtClean="0">
                <a:latin typeface="Helvetica Neue UltraLight"/>
                <a:cs typeface="Helvetica Neue UltraLight"/>
              </a:rPr>
              <a:t>efectos</a:t>
            </a:r>
            <a:r>
              <a:rPr lang="de-DE" dirty="0" smtClean="0">
                <a:latin typeface="Helvetica Neue UltraLight"/>
                <a:cs typeface="Helvetica Neue UltraLight"/>
              </a:rPr>
              <a:t> del </a:t>
            </a:r>
            <a:r>
              <a:rPr lang="de-DE" dirty="0" err="1" smtClean="0">
                <a:latin typeface="Helvetica Neue UltraLight"/>
                <a:cs typeface="Helvetica Neue UltraLight"/>
              </a:rPr>
              <a:t>terremoto</a:t>
            </a:r>
            <a:endParaRPr lang="it-IT" dirty="0"/>
          </a:p>
        </p:txBody>
      </p:sp>
      <p:pic>
        <p:nvPicPr>
          <p:cNvPr id="2" name="Bild 1" descr="lisboa_beben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4" y="824089"/>
            <a:ext cx="6932670" cy="48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2698"/>
      </p:ext>
    </p:extLst>
  </p:cSld>
  <p:clrMapOvr>
    <a:masterClrMapping/>
  </p:clrMapOvr>
</p:sld>
</file>

<file path=ppt/theme/theme1.xml><?xml version="1.0" encoding="utf-8"?>
<a:theme xmlns:a="http://schemas.openxmlformats.org/drawingml/2006/main" name=" Schwarz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Schwarz .thmx</Template>
  <TotalTime>0</TotalTime>
  <Words>370</Words>
  <Application>Microsoft Macintosh PowerPoint</Application>
  <PresentationFormat>Presentazione su schermo (4:3)</PresentationFormat>
  <Paragraphs>76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 Schwarz </vt:lpstr>
      <vt:lpstr>Consulta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 II</dc:title>
  <dc:creator>Carolin Krebber</dc:creator>
  <cp:lastModifiedBy>luca c</cp:lastModifiedBy>
  <cp:revision>20</cp:revision>
  <dcterms:created xsi:type="dcterms:W3CDTF">2012-10-15T17:48:12Z</dcterms:created>
  <dcterms:modified xsi:type="dcterms:W3CDTF">2013-01-01T14:15:08Z</dcterms:modified>
</cp:coreProperties>
</file>