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gif" ContentType="image/gif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63" r:id="rId11"/>
    <p:sldId id="257" r:id="rId12"/>
    <p:sldId id="258" r:id="rId13"/>
    <p:sldId id="259" r:id="rId14"/>
    <p:sldId id="260" r:id="rId15"/>
    <p:sldId id="261" r:id="rId16"/>
    <p:sldId id="262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3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9A32-0516-AC42-A289-3B8AD48608FA}" type="datetimeFigureOut">
              <a:rPr lang="de-DE" smtClean="0"/>
              <a:t>01/01/13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0154-16FC-FD48-8965-E6EC5ACEFB78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09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820D4-549D-E446-9B16-FC15CC660A56}" type="slidenum">
              <a:rPr lang="de-DE"/>
              <a:pPr/>
              <a:t>22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EB49A-21DB-AB4F-B7E2-958E3FAB1547}" type="slidenum">
              <a:rPr lang="de-DE"/>
              <a:pPr/>
              <a:t>23</a:t>
            </a:fld>
            <a:endParaRPr lang="de-DE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A6576-4839-314C-9029-5CC04B156F10}" type="slidenum">
              <a:rPr lang="de-DE"/>
              <a:pPr/>
              <a:t>17</a:t>
            </a:fld>
            <a:endParaRPr lang="de-DE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AD02D8-1A47-5F45-8F39-AB4F69AF4883}" type="slidenum">
              <a:rPr lang="de-DE"/>
              <a:pPr/>
              <a:t>18</a:t>
            </a:fld>
            <a:endParaRPr lang="de-DE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0CC3F8-BD9C-5B41-A820-373C1E12B8D0}" type="slidenum">
              <a:rPr lang="de-DE"/>
              <a:pPr/>
              <a:t>19</a:t>
            </a:fld>
            <a:endParaRPr lang="de-DE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BEB2E1-8A4D-284E-ABC8-6D7E27E62B0F}" type="slidenum">
              <a:rPr lang="de-DE"/>
              <a:pPr/>
              <a:t>20</a:t>
            </a:fld>
            <a:endParaRPr lang="de-DE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A7B3D1-995B-AF45-8110-5FB1664504DB}" type="slidenum">
              <a:rPr lang="de-DE"/>
              <a:pPr/>
              <a:t>21</a:t>
            </a:fld>
            <a:endParaRPr lang="de-DE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7F25B43-741D-324D-9D1B-F9C09B8D4DB1}" type="slidenum">
              <a:rPr lang="de-DE"/>
              <a:pPr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056419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xmlns:p14="http://schemas.microsoft.com/office/powerpoint/2010/main"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xmlns:p14="http://schemas.microsoft.com/office/powerpoint/2010/main"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3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latin typeface="Helvetica Neue UltraLight"/>
                <a:cs typeface="Helvetica Neue UltraLight"/>
              </a:rPr>
              <a:t>Consulta</a:t>
            </a:r>
            <a:endParaRPr lang="de-DE" dirty="0">
              <a:latin typeface="Helvetica Neue UltraLight"/>
              <a:cs typeface="Helvetica Neue Ultra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4134" y="6515950"/>
            <a:ext cx="6158308" cy="1218350"/>
          </a:xfrm>
        </p:spPr>
        <p:txBody>
          <a:bodyPr>
            <a:normAutofit/>
          </a:bodyPr>
          <a:lstStyle/>
          <a:p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>
                <a:latin typeface="Helvetica Neue UltraLight"/>
                <a:cs typeface="Helvetica Neue UltraLight"/>
              </a:rPr>
              <a:t> 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8200868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0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98" r="-18198"/>
          <a:stretch>
            <a:fillRect/>
          </a:stretch>
        </p:blipFill>
        <p:spPr>
          <a:xfrm>
            <a:off x="-394668" y="712520"/>
            <a:ext cx="9845347" cy="5413644"/>
          </a:xfrm>
        </p:spPr>
      </p:pic>
    </p:spTree>
    <p:extLst>
      <p:ext uri="{BB962C8B-B14F-4D97-AF65-F5344CB8AC3E}">
        <p14:creationId xmlns:p14="http://schemas.microsoft.com/office/powerpoint/2010/main" val="3287520568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>
                <a:latin typeface="Helvetica Neue UltraLight"/>
                <a:cs typeface="Helvetica Neue UltraLight"/>
              </a:rPr>
              <a:t>Que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son</a:t>
            </a:r>
            <a:r>
              <a:rPr lang="de-DE" dirty="0">
                <a:latin typeface="Helvetica Neue UltraLight"/>
                <a:cs typeface="Helvetica Neue UltraLight"/>
              </a:rPr>
              <a:t> las </a:t>
            </a:r>
            <a:r>
              <a:rPr lang="de-DE" dirty="0" err="1">
                <a:latin typeface="Helvetica Neue UltraLight"/>
                <a:cs typeface="Helvetica Neue UltraLight"/>
              </a:rPr>
              <a:t>caracteriaticas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tipicas</a:t>
            </a:r>
            <a:r>
              <a:rPr lang="de-DE" dirty="0">
                <a:latin typeface="Helvetica Neue UltraLight"/>
                <a:cs typeface="Helvetica Neue UltraLight"/>
              </a:rPr>
              <a:t> de la </a:t>
            </a:r>
            <a:r>
              <a:rPr lang="de-DE" dirty="0" err="1">
                <a:latin typeface="Helvetica Neue UltraLight"/>
                <a:cs typeface="Helvetica Neue UltraLight"/>
              </a:rPr>
              <a:t>edificacion</a:t>
            </a:r>
            <a:r>
              <a:rPr lang="de-DE" dirty="0">
                <a:latin typeface="Helvetica Neue UltraLight"/>
                <a:cs typeface="Helvetica Neue UltraLight"/>
              </a:rPr>
              <a:t>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629656" y="1300734"/>
            <a:ext cx="20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>
                <a:latin typeface="Helvetica Neue UltraLight"/>
                <a:cs typeface="Helvetica Neue UltraLight"/>
              </a:rPr>
              <a:t>Bloque</a:t>
            </a:r>
            <a:r>
              <a:rPr lang="de-DE" sz="2000" dirty="0">
                <a:latin typeface="Helvetica Neue UltraLight"/>
                <a:cs typeface="Helvetica Neue UltraLight"/>
              </a:rPr>
              <a:t> </a:t>
            </a:r>
            <a:r>
              <a:rPr lang="de-DE" sz="2000" dirty="0" err="1">
                <a:latin typeface="Helvetica Neue UltraLight"/>
                <a:cs typeface="Helvetica Neue UltraLight"/>
              </a:rPr>
              <a:t>perimetral</a:t>
            </a:r>
            <a:endParaRPr lang="de-DE" sz="2000" dirty="0">
              <a:latin typeface="Helvetica Neue UltraLight"/>
              <a:cs typeface="Helvetica Neue UltraLight"/>
            </a:endParaRPr>
          </a:p>
        </p:txBody>
      </p:sp>
      <p:pic>
        <p:nvPicPr>
          <p:cNvPr id="8" name="Bild 7" descr="big_57th_stree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4" y="1893867"/>
            <a:ext cx="711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1433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latin typeface="Helvetica Neue UltraLight"/>
                <a:cs typeface="Helvetica Neue UltraLight"/>
              </a:rPr>
              <a:t>Bloque</a:t>
            </a:r>
            <a:r>
              <a:rPr lang="de-DE" sz="2000" dirty="0">
                <a:latin typeface="Helvetica Neue UltraLight"/>
                <a:cs typeface="Helvetica Neue UltraLight"/>
              </a:rPr>
              <a:t> en </a:t>
            </a:r>
            <a:r>
              <a:rPr lang="de-DE" sz="2000" dirty="0" err="1">
                <a:latin typeface="Helvetica Neue UltraLight"/>
                <a:cs typeface="Helvetica Neue UltraLight"/>
              </a:rPr>
              <a:t>hilera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4" name="Inhaltsplatzhalter 3" descr="ros09_S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r="12866"/>
          <a:stretch>
            <a:fillRect/>
          </a:stretch>
        </p:blipFill>
        <p:spPr>
          <a:xfrm>
            <a:off x="457200" y="2348581"/>
            <a:ext cx="3929070" cy="2160837"/>
          </a:xfrm>
        </p:spPr>
      </p:pic>
      <p:pic>
        <p:nvPicPr>
          <p:cNvPr id="5" name="Bild 4" descr="rbu___01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6" y="2240175"/>
            <a:ext cx="3974127" cy="30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12979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err="1">
                <a:latin typeface="Helvetica Neue UltraLight"/>
                <a:cs typeface="Helvetica Neue UltraLight"/>
              </a:rPr>
              <a:t>Bloque</a:t>
            </a:r>
            <a:r>
              <a:rPr lang="de-DE" sz="2200" dirty="0">
                <a:latin typeface="Helvetica Neue UltraLight"/>
                <a:cs typeface="Helvetica Neue UltraLight"/>
              </a:rPr>
              <a:t> </a:t>
            </a:r>
            <a:r>
              <a:rPr lang="de-DE" sz="2200" dirty="0" err="1">
                <a:latin typeface="Helvetica Neue UltraLight"/>
                <a:cs typeface="Helvetica Neue UltraLight"/>
              </a:rPr>
              <a:t>aislado</a:t>
            </a:r>
            <a:r>
              <a:rPr lang="de-DE" sz="2200" dirty="0">
                <a:latin typeface="Helvetica Neue UltraLight"/>
                <a:cs typeface="Helvetica Neue UltraLight"/>
              </a:rPr>
              <a:t> </a:t>
            </a:r>
            <a:r>
              <a:rPr lang="de-DE" sz="2200" dirty="0" err="1">
                <a:latin typeface="Helvetica Neue UltraLight"/>
                <a:cs typeface="Helvetica Neue UltraLight"/>
              </a:rPr>
              <a:t>lineal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Bild 5" descr="389px-Thyssen_Krupp_Hochhaus_in_Düsseldorf_(vom_Gründgens-Platz_aus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38" y="1092358"/>
            <a:ext cx="353305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9960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Helvetica Neue UltraLight"/>
                <a:cs typeface="Helvetica Neue UltraLight"/>
              </a:rPr>
              <a:t>Union de </a:t>
            </a:r>
            <a:r>
              <a:rPr lang="de-DE" sz="2000" dirty="0" err="1">
                <a:latin typeface="Helvetica Neue UltraLight"/>
                <a:cs typeface="Helvetica Neue UltraLight"/>
              </a:rPr>
              <a:t>bloques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6" name="Bild 5" descr="084_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2" y="2044621"/>
            <a:ext cx="5791165" cy="2856394"/>
          </a:xfrm>
          <a:prstGeom prst="rect">
            <a:avLst/>
          </a:prstGeom>
        </p:spPr>
      </p:pic>
      <p:pic>
        <p:nvPicPr>
          <p:cNvPr id="7" name="Bild 6" descr="084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15" y="2044622"/>
            <a:ext cx="5065840" cy="28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0374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err="1">
                <a:latin typeface="Helvetica Neue UltraLight"/>
                <a:cs typeface="Helvetica Neue UltraLight"/>
              </a:rPr>
              <a:t>Bloque</a:t>
            </a:r>
            <a:r>
              <a:rPr lang="de-DE" sz="2200" dirty="0">
                <a:latin typeface="Helvetica Neue UltraLight"/>
                <a:cs typeface="Helvetica Neue UltraLight"/>
              </a:rPr>
              <a:t> </a:t>
            </a:r>
            <a:r>
              <a:rPr lang="de-DE" sz="2200" dirty="0" err="1">
                <a:latin typeface="Helvetica Neue UltraLight"/>
                <a:cs typeface="Helvetica Neue UltraLight"/>
              </a:rPr>
              <a:t>torre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 descr="ANSICHT_NORD_D_2_2_1_80_090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4" y="1016980"/>
            <a:ext cx="7384903" cy="52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37755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latin typeface="Helvetica Neue UltraLight"/>
                <a:cs typeface="Helvetica Neue UltraLight"/>
              </a:rPr>
              <a:t>Formas</a:t>
            </a:r>
            <a:r>
              <a:rPr lang="de-DE" sz="2000" dirty="0">
                <a:latin typeface="Helvetica Neue UltraLight"/>
                <a:cs typeface="Helvetica Neue UltraLight"/>
              </a:rPr>
              <a:t> </a:t>
            </a:r>
            <a:r>
              <a:rPr lang="de-DE" sz="2000" dirty="0" err="1">
                <a:latin typeface="Helvetica Neue UltraLight"/>
                <a:cs typeface="Helvetica Neue UltraLight"/>
              </a:rPr>
              <a:t>alternativas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4" name="Bild 3" descr="dd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6" y="1060574"/>
            <a:ext cx="6984858" cy="5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2583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sz="2000" dirty="0">
                <a:latin typeface="Helvetica Neue UltraLight"/>
                <a:cs typeface="Helvetica Neue UltraLight"/>
              </a:rPr>
              <a:t>Jim </a:t>
            </a:r>
            <a:r>
              <a:rPr lang="de-DE" sz="2000" dirty="0" err="1">
                <a:latin typeface="Helvetica Neue UltraLight"/>
                <a:cs typeface="Helvetica Neue UltraLight"/>
              </a:rPr>
              <a:t>McCluskey</a:t>
            </a:r>
            <a:r>
              <a:rPr lang="de-DE" sz="2000" dirty="0">
                <a:latin typeface="Helvetica Neue UltraLight"/>
                <a:cs typeface="Helvetica Neue UltraLight"/>
              </a:rPr>
              <a:t> (1979). Road Form </a:t>
            </a:r>
            <a:r>
              <a:rPr lang="de-DE" sz="2000" dirty="0" err="1">
                <a:latin typeface="Helvetica Neue UltraLight"/>
                <a:cs typeface="Helvetica Neue UltraLight"/>
              </a:rPr>
              <a:t>and</a:t>
            </a:r>
            <a:r>
              <a:rPr lang="de-DE" sz="2000" dirty="0">
                <a:latin typeface="Helvetica Neue UltraLight"/>
                <a:cs typeface="Helvetica Neue UltraLight"/>
              </a:rPr>
              <a:t> </a:t>
            </a:r>
            <a:r>
              <a:rPr lang="de-DE" sz="2000" dirty="0" err="1">
                <a:latin typeface="Helvetica Neue UltraLight"/>
                <a:cs typeface="Helvetica Neue UltraLight"/>
              </a:rPr>
              <a:t>Townscape</a:t>
            </a:r>
            <a:r>
              <a:rPr lang="de-DE" sz="2000" dirty="0">
                <a:latin typeface="Helvetica Neue UltraLight"/>
                <a:cs typeface="Helvetica Neue UltraLight"/>
              </a:rPr>
              <a:t>.</a:t>
            </a:r>
            <a:br>
              <a:rPr lang="de-DE" sz="2000" dirty="0">
                <a:latin typeface="Helvetica Neue UltraLight"/>
                <a:cs typeface="Helvetica Neue UltraLight"/>
              </a:rPr>
            </a:br>
            <a:r>
              <a:rPr lang="de-DE" sz="2000" dirty="0" err="1">
                <a:latin typeface="Helvetica Neue UltraLight"/>
                <a:cs typeface="Helvetica Neue UltraLight"/>
              </a:rPr>
              <a:t>El</a:t>
            </a:r>
            <a:r>
              <a:rPr lang="de-DE" sz="2000" dirty="0">
                <a:latin typeface="Helvetica Neue UltraLight"/>
                <a:cs typeface="Helvetica Neue UltraLight"/>
              </a:rPr>
              <a:t> </a:t>
            </a:r>
            <a:r>
              <a:rPr lang="de-DE" sz="2000" dirty="0" err="1">
                <a:latin typeface="Helvetica Neue UltraLight"/>
                <a:cs typeface="Helvetica Neue UltraLight"/>
              </a:rPr>
              <a:t>diseño</a:t>
            </a:r>
            <a:r>
              <a:rPr lang="de-DE" sz="2000" dirty="0">
                <a:latin typeface="Helvetica Neue UltraLight"/>
                <a:cs typeface="Helvetica Neue UltraLight"/>
              </a:rPr>
              <a:t> de las </a:t>
            </a:r>
            <a:r>
              <a:rPr lang="de-DE" sz="2000" dirty="0" err="1">
                <a:latin typeface="Helvetica Neue UltraLight"/>
                <a:cs typeface="Helvetica Neue UltraLight"/>
              </a:rPr>
              <a:t>vías</a:t>
            </a:r>
            <a:r>
              <a:rPr lang="de-DE" sz="2000" dirty="0">
                <a:latin typeface="Helvetica Neue UltraLight"/>
                <a:cs typeface="Helvetica Neue UltraLight"/>
              </a:rPr>
              <a:t> </a:t>
            </a:r>
            <a:r>
              <a:rPr lang="de-DE" sz="2000" dirty="0" err="1">
                <a:latin typeface="Helvetica Neue UltraLight"/>
                <a:cs typeface="Helvetica Neue UltraLight"/>
              </a:rPr>
              <a:t>urbanas</a:t>
            </a:r>
            <a:endParaRPr lang="de-DE" sz="2000" dirty="0">
              <a:latin typeface="Helvetica Neue UltraLight"/>
              <a:cs typeface="Helvetica Neue UltraLigh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lnSpc>
                <a:spcPct val="102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>
                <a:latin typeface="Helvetica Neue UltraLight"/>
                <a:cs typeface="Helvetica Neue UltraLight"/>
              </a:rPr>
              <a:t>¿ </a:t>
            </a:r>
            <a:r>
              <a:rPr lang="de-DE" dirty="0" err="1">
                <a:latin typeface="Helvetica Neue UltraLight"/>
                <a:cs typeface="Helvetica Neue UltraLight"/>
              </a:rPr>
              <a:t>Que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son</a:t>
            </a:r>
            <a:r>
              <a:rPr lang="de-DE" dirty="0">
                <a:latin typeface="Helvetica Neue UltraLight"/>
                <a:cs typeface="Helvetica Neue UltraLight"/>
              </a:rPr>
              <a:t> los </a:t>
            </a:r>
            <a:r>
              <a:rPr lang="de-DE" dirty="0" err="1">
                <a:latin typeface="Helvetica Neue UltraLight"/>
                <a:cs typeface="Helvetica Neue UltraLight"/>
              </a:rPr>
              <a:t>elementos</a:t>
            </a:r>
            <a:endParaRPr lang="de-DE" dirty="0">
              <a:latin typeface="Helvetica Neue UltraLight"/>
              <a:cs typeface="Helvetica Neue UltraLight"/>
            </a:endParaRPr>
          </a:p>
          <a:p>
            <a:pPr marL="0" indent="0" algn="ctr">
              <a:lnSpc>
                <a:spcPct val="153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latin typeface="Helvetica Neue UltraLight"/>
                <a:cs typeface="Helvetica Neue UltraLight"/>
              </a:rPr>
              <a:t>que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forman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el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paisje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urbano</a:t>
            </a:r>
            <a:r>
              <a:rPr lang="de-DE" dirty="0">
                <a:latin typeface="Helvetica Neue UltraLight"/>
                <a:cs typeface="Helvetica Neue UltraLigh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44869720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latin typeface="Helvetica Neue UltraLight"/>
                <a:cs typeface="Helvetica Neue UltraLight"/>
              </a:rPr>
              <a:t>Las </a:t>
            </a:r>
            <a:r>
              <a:rPr lang="en-US" sz="2900" dirty="0" err="1">
                <a:latin typeface="Helvetica Neue UltraLight"/>
                <a:cs typeface="Helvetica Neue UltraLight"/>
              </a:rPr>
              <a:t>calles</a:t>
            </a:r>
            <a:endParaRPr lang="en-US" sz="2900" dirty="0">
              <a:latin typeface="Helvetica Neue UltraLight"/>
              <a:cs typeface="Helvetica Neue Ultra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" y="1960046"/>
            <a:ext cx="3457440" cy="34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20" y="1960047"/>
            <a:ext cx="4844160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6881" y="5878697"/>
            <a:ext cx="8652960" cy="3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En las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ciudades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las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calles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se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organizan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en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tramas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variadas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784680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sz="2900" dirty="0" err="1">
                <a:latin typeface="Helvetica Neue UltraLight"/>
                <a:cs typeface="Helvetica Neue UltraLight"/>
              </a:rPr>
              <a:t>El</a:t>
            </a:r>
            <a:r>
              <a:rPr lang="de-DE" sz="2900" dirty="0">
                <a:latin typeface="Helvetica Neue UltraLight"/>
                <a:cs typeface="Helvetica Neue UltraLight"/>
              </a:rPr>
              <a:t> </a:t>
            </a:r>
            <a:r>
              <a:rPr lang="de-DE" sz="2900" dirty="0" err="1">
                <a:latin typeface="Helvetica Neue UltraLight"/>
                <a:cs typeface="Helvetica Neue UltraLight"/>
              </a:rPr>
              <a:t>trazado</a:t>
            </a:r>
            <a:r>
              <a:rPr lang="de-DE" sz="2900" dirty="0">
                <a:latin typeface="Helvetica Neue UltraLight"/>
                <a:cs typeface="Helvetica Neue UltraLight"/>
              </a:rPr>
              <a:t> </a:t>
            </a:r>
            <a:r>
              <a:rPr lang="de-DE" sz="2900" dirty="0" err="1">
                <a:latin typeface="Helvetica Neue UltraLight"/>
                <a:cs typeface="Helvetica Neue UltraLight"/>
              </a:rPr>
              <a:t>interurbano</a:t>
            </a:r>
            <a:endParaRPr lang="de-DE" sz="2900" dirty="0">
              <a:latin typeface="Helvetica Neue UltraLight"/>
              <a:cs typeface="Helvetica Neue Ultra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61" y="1468954"/>
            <a:ext cx="5519520" cy="41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6881" y="5878697"/>
            <a:ext cx="8652960" cy="3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También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las </a:t>
            </a:r>
            <a:r>
              <a:rPr lang="de-DE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calles</a:t>
            </a:r>
            <a:r>
              <a:rPr lang="de-DE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trazan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el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paisaje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065897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17720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Helvetica Neue UltraLight"/>
                <a:cs typeface="Helvetica Neue UltraLight"/>
              </a:rPr>
              <a:t>¿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Cómo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</a:t>
            </a:r>
            <a:r>
              <a:rPr lang="de-DE" sz="2800" dirty="0">
                <a:latin typeface="Helvetica Neue UltraLight"/>
                <a:cs typeface="Helvetica Neue UltraLight"/>
              </a:rPr>
              <a:t>es </a:t>
            </a:r>
            <a:r>
              <a:rPr lang="de-DE" sz="2800" dirty="0" err="1">
                <a:latin typeface="Helvetica Neue UltraLight"/>
                <a:cs typeface="Helvetica Neue UltraLight"/>
              </a:rPr>
              <a:t>posible</a:t>
            </a:r>
            <a:r>
              <a:rPr lang="de-DE" sz="2800" dirty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resolver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una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</a:t>
            </a:r>
            <a:r>
              <a:rPr lang="de-DE" sz="2800" dirty="0">
                <a:latin typeface="Helvetica Neue UltraLight"/>
                <a:cs typeface="Helvetica Neue UltraLight"/>
              </a:rPr>
              <a:t>forma </a:t>
            </a:r>
            <a:r>
              <a:rPr lang="de-DE" sz="2800" dirty="0" err="1">
                <a:latin typeface="Helvetica Neue UltraLight"/>
                <a:cs typeface="Helvetica Neue UltraLight"/>
              </a:rPr>
              <a:t>arquitectónica</a:t>
            </a:r>
            <a:r>
              <a:rPr lang="de-DE" sz="2800" dirty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singular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como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la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esquina</a:t>
            </a:r>
            <a:r>
              <a:rPr lang="de-DE" sz="2800" dirty="0" smtClean="0">
                <a:latin typeface="Helvetica Neue UltraLight"/>
                <a:cs typeface="Helvetica Neue UltraLight"/>
              </a:rPr>
              <a:t>?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 Neue UltraLight"/>
                <a:cs typeface="Helvetica Neue UltraLight"/>
              </a:rPr>
              <a:t>- Adolf Loos (Goldman &amp; </a:t>
            </a:r>
            <a:r>
              <a:rPr lang="de-DE" dirty="0" err="1" smtClean="0">
                <a:latin typeface="Helvetica Neue UltraLight"/>
                <a:cs typeface="Helvetica Neue UltraLight"/>
              </a:rPr>
              <a:t>Salatsch</a:t>
            </a:r>
            <a:r>
              <a:rPr lang="de-DE" dirty="0" smtClean="0">
                <a:latin typeface="Helvetica Neue UltraLight"/>
                <a:cs typeface="Helvetica Neue UltraLight"/>
              </a:rPr>
              <a:t>) , Giorgio </a:t>
            </a:r>
            <a:r>
              <a:rPr lang="de-DE" dirty="0" err="1" smtClean="0">
                <a:latin typeface="Helvetica Neue UltraLight"/>
                <a:cs typeface="Helvetica Neue UltraLight"/>
              </a:rPr>
              <a:t>Gandini</a:t>
            </a:r>
            <a:r>
              <a:rPr lang="de-DE" dirty="0">
                <a:latin typeface="Helvetica Neue UltraLight"/>
                <a:cs typeface="Helvetica Neue UltraLight"/>
              </a:rPr>
              <a:t> (</a:t>
            </a:r>
            <a:r>
              <a:rPr lang="de-DE" dirty="0" err="1">
                <a:latin typeface="Helvetica Neue UltraLight"/>
                <a:cs typeface="Helvetica Neue UltraLight"/>
              </a:rPr>
              <a:t>edificio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aeronáutica</a:t>
            </a:r>
            <a:r>
              <a:rPr lang="de-DE" dirty="0" smtClean="0">
                <a:latin typeface="Helvetica Neue UltraLight"/>
                <a:cs typeface="Helvetica Neue UltraLight"/>
              </a:rPr>
              <a:t>)</a:t>
            </a:r>
            <a:endParaRPr lang="it-IT" dirty="0"/>
          </a:p>
        </p:txBody>
      </p:sp>
      <p:pic>
        <p:nvPicPr>
          <p:cNvPr id="4" name="Segnaposto contenuto 3" descr="01.looshau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9" r="-18209"/>
          <a:stretch>
            <a:fillRect/>
          </a:stretch>
        </p:blipFill>
        <p:spPr>
          <a:xfrm>
            <a:off x="-219741" y="1971495"/>
            <a:ext cx="5322320" cy="2926116"/>
          </a:xfrm>
        </p:spPr>
      </p:pic>
      <p:pic>
        <p:nvPicPr>
          <p:cNvPr id="8" name="Immagine 7" descr="524832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12" y="1971495"/>
            <a:ext cx="3901488" cy="29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637"/>
      </p:ext>
    </p:extLst>
  </p:cSld>
  <p:clrMapOvr>
    <a:masterClrMapping/>
  </p:clrMapOvr>
  <p:transition xmlns:p14="http://schemas.microsoft.com/office/powerpoint/2010/main" spd="med"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920" y="313953"/>
            <a:ext cx="82281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Los </a:t>
            </a:r>
            <a:r>
              <a:rPr lang="en-US" sz="2900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edificios</a:t>
            </a:r>
            <a:endParaRPr lang="en-US" sz="2900" dirty="0">
              <a:solidFill>
                <a:srgbClr val="FFFFFF"/>
              </a:solidFill>
              <a:latin typeface="Helvetica Neue UltraLight"/>
              <a:cs typeface="Helvetica Neue Ultra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0" y="1468955"/>
            <a:ext cx="3191040" cy="44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40" y="1468955"/>
            <a:ext cx="3015360" cy="443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6881" y="6168168"/>
            <a:ext cx="865296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Los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edificios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componen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un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espacio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urbano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940355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920" y="313953"/>
            <a:ext cx="82281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La </a:t>
            </a:r>
            <a:r>
              <a:rPr lang="en-US" sz="2900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topografía</a:t>
            </a:r>
            <a:endParaRPr lang="en-US" sz="2900" dirty="0">
              <a:solidFill>
                <a:srgbClr val="FFFFFF"/>
              </a:solidFill>
              <a:latin typeface="Helvetica Neue UltraLight"/>
              <a:cs typeface="Helvetica Neue UltraLigh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2881743"/>
            <a:ext cx="4275360" cy="283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18552" r="17516" b="44295"/>
          <a:stretch>
            <a:fillRect/>
          </a:stretch>
        </p:blipFill>
        <p:spPr bwMode="auto">
          <a:xfrm>
            <a:off x="3918240" y="1739703"/>
            <a:ext cx="506160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119" t="18552" r="17516" b="442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6881" y="6168168"/>
            <a:ext cx="865296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Vialidad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y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orografía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también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condicionan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el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paisaje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urbano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300321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920" y="313953"/>
            <a:ext cx="82281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La </a:t>
            </a:r>
            <a:r>
              <a:rPr lang="en-US" sz="2900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vegetación</a:t>
            </a:r>
            <a:endParaRPr lang="en-US" sz="2900" dirty="0">
              <a:solidFill>
                <a:srgbClr val="FFFFFF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6881" y="6168168"/>
            <a:ext cx="865296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Vialidad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y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vegetación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definen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el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espacio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urbano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1463194"/>
            <a:ext cx="6857280" cy="20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3702630"/>
            <a:ext cx="6857280" cy="22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31992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920" y="313953"/>
            <a:ext cx="82281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La </a:t>
            </a:r>
            <a:r>
              <a:rPr lang="en-US" sz="2900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demaración</a:t>
            </a: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materiales</a:t>
            </a:r>
            <a:r>
              <a:rPr lang="en-US" sz="2900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y superficies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6881" y="6168168"/>
            <a:ext cx="865296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La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demaración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materiales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y superficies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estructuran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el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espacio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elvetica Neue UltraLight"/>
                <a:cs typeface="Helvetica Neue UltraLight"/>
              </a:rPr>
              <a:t>urbano</a:t>
            </a:r>
            <a:r>
              <a:rPr lang="en-US" dirty="0">
                <a:solidFill>
                  <a:srgbClr val="FFFFFF"/>
                </a:solidFill>
                <a:latin typeface="Helvetica Neue UltraLight"/>
                <a:cs typeface="Helvetica Neue UltraLight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1960046"/>
            <a:ext cx="4161600" cy="27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1975887"/>
            <a:ext cx="4138560" cy="275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42007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900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Tratamiento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de las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esquinas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(Amsterdam)</a:t>
            </a:r>
          </a:p>
        </p:txBody>
      </p:sp>
      <p:pic>
        <p:nvPicPr>
          <p:cNvPr id="3" name="Segnaposto contenuto 2" descr="Untitled-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7354" r="9704" b="28995"/>
          <a:stretch/>
        </p:blipFill>
        <p:spPr>
          <a:xfrm>
            <a:off x="4667958" y="931334"/>
            <a:ext cx="3515236" cy="2681112"/>
          </a:xfrm>
        </p:spPr>
      </p:pic>
      <p:pic>
        <p:nvPicPr>
          <p:cNvPr id="7" name="Immagine 6" descr="Untitled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27367" r="9554" b="29218"/>
          <a:stretch/>
        </p:blipFill>
        <p:spPr>
          <a:xfrm>
            <a:off x="4667958" y="3753557"/>
            <a:ext cx="3515236" cy="26680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59" y="2691218"/>
            <a:ext cx="4051300" cy="23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8734"/>
      </p:ext>
    </p:extLst>
  </p:cSld>
  <p:clrMapOvr>
    <a:masterClrMapping/>
  </p:clrMapOvr>
  <p:transition xmlns:p14="http://schemas.microsoft.com/office/powerpoint/2010/main" spd="med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Varias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tipologías</a:t>
            </a:r>
            <a:r>
              <a:rPr lang="de-DE" dirty="0" smtClean="0">
                <a:latin typeface="Helvetica Neue UltraLight"/>
                <a:cs typeface="Helvetica Neue UltraLight"/>
              </a:rPr>
              <a:t> de </a:t>
            </a:r>
            <a:r>
              <a:rPr lang="de-DE" dirty="0" err="1" smtClean="0">
                <a:latin typeface="Helvetica Neue UltraLight"/>
                <a:cs typeface="Helvetica Neue UltraLight"/>
              </a:rPr>
              <a:t>esquinas</a:t>
            </a:r>
            <a:endParaRPr lang="it-IT" dirty="0"/>
          </a:p>
        </p:txBody>
      </p:sp>
      <p:pic>
        <p:nvPicPr>
          <p:cNvPr id="3" name="Segnaposto contenuto 2" descr="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7" r="-17997"/>
          <a:stretch>
            <a:fillRect/>
          </a:stretch>
        </p:blipFill>
        <p:spPr>
          <a:xfrm>
            <a:off x="-311630" y="479779"/>
            <a:ext cx="9455630" cy="5200232"/>
          </a:xfrm>
        </p:spPr>
      </p:pic>
    </p:spTree>
    <p:extLst>
      <p:ext uri="{BB962C8B-B14F-4D97-AF65-F5344CB8AC3E}">
        <p14:creationId xmlns:p14="http://schemas.microsoft.com/office/powerpoint/2010/main" val="99229433"/>
      </p:ext>
    </p:extLst>
  </p:cSld>
  <p:clrMapOvr>
    <a:masterClrMapping/>
  </p:clrMapOvr>
  <p:transition xmlns:p14="http://schemas.microsoft.com/office/powerpoint/2010/main" spd="med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82757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Helvetica Neue UltraLight"/>
                <a:cs typeface="Helvetica Neue UltraLight"/>
              </a:rPr>
              <a:t>¿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Cómo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>
                <a:latin typeface="Helvetica Neue UltraLight"/>
                <a:cs typeface="Helvetica Neue UltraLight"/>
              </a:rPr>
              <a:t>se conforma la </a:t>
            </a:r>
            <a:r>
              <a:rPr lang="it-IT" sz="2800" dirty="0" err="1">
                <a:latin typeface="Helvetica Neue UltraLight"/>
                <a:cs typeface="Helvetica Neue UltraLight"/>
              </a:rPr>
              <a:t>ciudad</a:t>
            </a:r>
            <a:r>
              <a:rPr lang="it-IT" sz="2800" dirty="0">
                <a:latin typeface="Helvetica Neue UltraLight"/>
                <a:cs typeface="Helvetica Neue UltraLight"/>
              </a:rPr>
              <a:t> con la </a:t>
            </a:r>
            <a:r>
              <a:rPr lang="it-IT" sz="2800" dirty="0" err="1">
                <a:latin typeface="Helvetica Neue UltraLight"/>
                <a:cs typeface="Helvetica Neue UltraLight"/>
              </a:rPr>
              <a:t>topografía</a:t>
            </a:r>
            <a:r>
              <a:rPr lang="it-IT" sz="2800" dirty="0">
                <a:latin typeface="Helvetica Neue UltraLight"/>
                <a:cs typeface="Helvetica Neue Ultra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460522"/>
      </p:ext>
    </p:extLst>
  </p:cSld>
  <p:clrMapOvr>
    <a:masterClrMapping/>
  </p:clrMapOvr>
  <p:transition xmlns:p14="http://schemas.microsoft.com/office/powerpoint/2010/main" spd="med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29200" y="181846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 Neue UltraLight"/>
                <a:cs typeface="Helvetica Neue UltraLight"/>
              </a:rPr>
              <a:t> Los Angeles</a:t>
            </a:r>
            <a:endParaRPr lang="it-IT" dirty="0"/>
          </a:p>
        </p:txBody>
      </p:sp>
      <p:pic>
        <p:nvPicPr>
          <p:cNvPr id="3" name="Segnaposto contenuto 2" descr="Immagine 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27935" r="16094" b="6428"/>
          <a:stretch/>
        </p:blipFill>
        <p:spPr>
          <a:xfrm>
            <a:off x="457200" y="475321"/>
            <a:ext cx="4552464" cy="2699679"/>
          </a:xfrm>
        </p:spPr>
      </p:pic>
      <p:pic>
        <p:nvPicPr>
          <p:cNvPr id="2" name="Immagine 1" descr="Immagine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23976" r="16959" b="5985"/>
          <a:stretch/>
        </p:blipFill>
        <p:spPr>
          <a:xfrm>
            <a:off x="4645717" y="3570112"/>
            <a:ext cx="4284388" cy="27587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59200" y="488716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 Neue UltraLight"/>
                <a:cs typeface="Helvetica Neue UltraLight"/>
              </a:rPr>
              <a:t> Roma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64109"/>
      </p:ext>
    </p:extLst>
  </p:cSld>
  <p:clrMapOvr>
    <a:masterClrMapping/>
  </p:clrMapOvr>
  <p:transition xmlns:p14="http://schemas.microsoft.com/office/powerpoint/2010/main"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smtClean="0">
                <a:latin typeface="Helvetica Neue UltraLight"/>
                <a:cs typeface="Helvetica Neue UltraLight"/>
              </a:rPr>
              <a:t>Genova</a:t>
            </a:r>
            <a:endParaRPr lang="it-IT" dirty="0"/>
          </a:p>
        </p:txBody>
      </p:sp>
      <p:pic>
        <p:nvPicPr>
          <p:cNvPr id="9" name="Segnaposto contenuto 8" descr="Immagine 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3755" r="17024" b="6003"/>
          <a:stretch/>
        </p:blipFill>
        <p:spPr>
          <a:xfrm>
            <a:off x="259644" y="634417"/>
            <a:ext cx="4255911" cy="2745075"/>
          </a:xfrm>
        </p:spPr>
      </p:pic>
      <p:pic>
        <p:nvPicPr>
          <p:cNvPr id="10" name="Immagine 9" descr="scalinatabancherogiusepp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3071" r="34568" b="3973"/>
          <a:stretch/>
        </p:blipFill>
        <p:spPr>
          <a:xfrm>
            <a:off x="4723414" y="3245557"/>
            <a:ext cx="3954920" cy="29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6151"/>
      </p:ext>
    </p:extLst>
  </p:cSld>
  <p:clrMapOvr>
    <a:masterClrMapping/>
  </p:clrMapOvr>
  <p:transition xmlns:p14="http://schemas.microsoft.com/office/powerpoint/2010/main"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Köln (</a:t>
            </a:r>
            <a:r>
              <a:rPr lang="de-DE" dirty="0" smtClean="0">
                <a:latin typeface="Helvetica Neue UltraLight"/>
                <a:cs typeface="Helvetica Neue UltraLight"/>
              </a:rPr>
              <a:t>Camillo Sitte)</a:t>
            </a:r>
            <a:endParaRPr lang="it-IT" dirty="0"/>
          </a:p>
        </p:txBody>
      </p:sp>
      <p:pic>
        <p:nvPicPr>
          <p:cNvPr id="4" name="Segnaposto contenuto 3" descr="15_Beemster_A17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3747190" y="1746375"/>
            <a:ext cx="5092731" cy="2800806"/>
          </a:xfrm>
        </p:spPr>
      </p:pic>
      <p:pic>
        <p:nvPicPr>
          <p:cNvPr id="8" name="Immagine 7" descr="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t="21473" r="59332" b="13517"/>
          <a:stretch/>
        </p:blipFill>
        <p:spPr>
          <a:xfrm>
            <a:off x="303389" y="912916"/>
            <a:ext cx="3139722" cy="452416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47190" y="486364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Beemster</a:t>
            </a:r>
            <a:r>
              <a:rPr lang="de-DE" dirty="0" smtClean="0">
                <a:latin typeface="Helvetica Neue UltraLight"/>
                <a:cs typeface="Helvetica Neue UltraLight"/>
              </a:rPr>
              <a:t> (</a:t>
            </a:r>
            <a:r>
              <a:rPr lang="de-DE" dirty="0" err="1" smtClean="0">
                <a:latin typeface="Helvetica Neue UltraLight"/>
                <a:cs typeface="Helvetica Neue UltraLight"/>
              </a:rPr>
              <a:t>ejemplo</a:t>
            </a:r>
            <a:r>
              <a:rPr lang="de-DE" dirty="0" smtClean="0">
                <a:latin typeface="Helvetica Neue UltraLight"/>
                <a:cs typeface="Helvetica Neue UltraLight"/>
              </a:rPr>
              <a:t> de </a:t>
            </a:r>
            <a:r>
              <a:rPr lang="de-DE" dirty="0" err="1" smtClean="0">
                <a:latin typeface="Helvetica Neue UltraLight"/>
                <a:cs typeface="Helvetica Neue UltraLight"/>
              </a:rPr>
              <a:t>un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polder</a:t>
            </a:r>
            <a:r>
              <a:rPr lang="de-DE" dirty="0" smtClean="0">
                <a:latin typeface="Helvetica Neue UltraLight"/>
                <a:cs typeface="Helvetica Neue UltraLight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568943"/>
      </p:ext>
    </p:extLst>
  </p:cSld>
  <p:clrMapOvr>
    <a:masterClrMapping/>
  </p:clrMapOvr>
  <p:transition xmlns:p14="http://schemas.microsoft.com/office/powerpoint/2010/main"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181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Ques </a:t>
            </a:r>
            <a:r>
              <a:rPr lang="de-DE" dirty="0" err="1">
                <a:latin typeface="Helvetica Neue UltraLight"/>
                <a:cs typeface="Helvetica Neue UltraLight"/>
              </a:rPr>
              <a:t>son</a:t>
            </a:r>
            <a:r>
              <a:rPr lang="de-DE" dirty="0">
                <a:latin typeface="Helvetica Neue UltraLight"/>
                <a:cs typeface="Helvetica Neue UltraLight"/>
              </a:rPr>
              <a:t> las </a:t>
            </a:r>
            <a:r>
              <a:rPr lang="de-DE" dirty="0" err="1">
                <a:latin typeface="Helvetica Neue UltraLight"/>
                <a:cs typeface="Helvetica Neue UltraLight"/>
              </a:rPr>
              <a:t>ventajas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y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desventajas</a:t>
            </a:r>
            <a:r>
              <a:rPr lang="de-DE" dirty="0">
                <a:latin typeface="Helvetica Neue UltraLight"/>
                <a:cs typeface="Helvetica Neue UltraLight"/>
              </a:rPr>
              <a:t> de la </a:t>
            </a:r>
            <a:r>
              <a:rPr lang="de-DE" dirty="0" err="1">
                <a:latin typeface="Helvetica Neue UltraLight"/>
                <a:cs typeface="Helvetica Neue UltraLight"/>
              </a:rPr>
              <a:t>circulacion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peatonal</a:t>
            </a:r>
            <a:r>
              <a:rPr lang="de-DE" dirty="0">
                <a:latin typeface="Helvetica Neue UltraLight"/>
                <a:cs typeface="Helvetica Neue UltraLight"/>
              </a:rPr>
              <a:t>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 descr="236478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"/>
          <a:stretch/>
        </p:blipFill>
        <p:spPr>
          <a:xfrm>
            <a:off x="1334728" y="1564445"/>
            <a:ext cx="6435800" cy="430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172629"/>
      </p:ext>
    </p:extLst>
  </p:cSld>
  <p:clrMapOvr>
    <a:masterClrMapping/>
  </p:clrMapOvr>
  <p:transition xmlns:p14="http://schemas.microsoft.com/office/powerpoint/2010/main" spd="med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Schwarz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1</TotalTime>
  <Words>274</Words>
  <Application>Microsoft Macintosh PowerPoint</Application>
  <PresentationFormat>Presentazione su schermo (4:3)</PresentationFormat>
  <Paragraphs>53</Paragraphs>
  <Slides>23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 Schwarz </vt:lpstr>
      <vt:lpstr>Consulta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Ques son las ventajas y desventajas de la circulacion peatonal? </vt:lpstr>
      <vt:lpstr>Presentazione di PowerPoint</vt:lpstr>
      <vt:lpstr>Que son las caracteriaticas tipicas de la edificacion? </vt:lpstr>
      <vt:lpstr>Bloque en hilera </vt:lpstr>
      <vt:lpstr>Bloque aislado lineal </vt:lpstr>
      <vt:lpstr>Union de bloques </vt:lpstr>
      <vt:lpstr>Bloque torre </vt:lpstr>
      <vt:lpstr>Formas alternativas </vt:lpstr>
      <vt:lpstr>Jim McCluskey (1979). Road Form and Townscape. El diseño de las vías urbanas</vt:lpstr>
      <vt:lpstr>Las calles</vt:lpstr>
      <vt:lpstr>El trazado interurbano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 son las ventajas y desventajas de la circulacion peatonal? </dc:title>
  <dc:creator>Carolin Krebber</dc:creator>
  <cp:lastModifiedBy>luca c</cp:lastModifiedBy>
  <cp:revision>7</cp:revision>
  <dcterms:created xsi:type="dcterms:W3CDTF">2012-12-03T14:33:36Z</dcterms:created>
  <dcterms:modified xsi:type="dcterms:W3CDTF">2013-01-01T14:12:28Z</dcterms:modified>
</cp:coreProperties>
</file>