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9" r:id="rId13"/>
    <p:sldId id="266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F7F7F"/>
    <a:srgbClr val="FFFFFF"/>
    <a:srgbClr val="E5F4E0"/>
    <a:srgbClr val="B3EAF2"/>
    <a:srgbClr val="9EE983"/>
    <a:srgbClr val="0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0" autoAdjust="0"/>
  </p:normalViewPr>
  <p:slideViewPr>
    <p:cSldViewPr>
      <p:cViewPr>
        <p:scale>
          <a:sx n="75" d="100"/>
          <a:sy n="75" d="100"/>
        </p:scale>
        <p:origin x="-2022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92832-20B1-470A-B378-B96C92E0F7F0}" type="datetimeFigureOut">
              <a:rPr lang="es-ES" smtClean="0"/>
              <a:pPr/>
              <a:t>29/04/2015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B1D11-A4EC-43A7-812B-C51D5DB328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erei\Desktop\Tianjin\07 Urbanscape Aerial 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84678" cy="6858000"/>
          </a:xfrm>
          <a:prstGeom prst="teardrop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-642974" y="0"/>
            <a:ext cx="7272334" cy="1184297"/>
          </a:xfrm>
        </p:spPr>
        <p:txBody>
          <a:bodyPr/>
          <a:lstStyle/>
          <a:p>
            <a:r>
              <a:rPr lang="es-E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CIUDAD ECOLÓGICA</a:t>
            </a:r>
            <a:endParaRPr lang="es-ES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714412" y="6143644"/>
            <a:ext cx="7072330" cy="175260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PROYECTO DE DESARROLLO URBANO</a:t>
            </a:r>
            <a:endParaRPr lang="es-ES" sz="2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YOLI\Mis documentos\Dropbox\Urbanismo\Ciudades para un pequeño planeta\Pic 1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899592" y="116632"/>
            <a:ext cx="7128792" cy="144016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8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ELEMENTOS PRIORITARIOS EN LA CIUDAD</a:t>
            </a:r>
            <a:endParaRPr lang="es-ES" sz="4800" dirty="0"/>
          </a:p>
        </p:txBody>
      </p:sp>
      <p:sp>
        <p:nvSpPr>
          <p:cNvPr id="7" name="2 Marcador de contenido"/>
          <p:cNvSpPr txBox="1">
            <a:spLocks/>
          </p:cNvSpPr>
          <p:nvPr/>
        </p:nvSpPr>
        <p:spPr>
          <a:xfrm>
            <a:off x="467544" y="1952836"/>
            <a:ext cx="7200800" cy="2952327"/>
          </a:xfrm>
          <a:prstGeom prst="rect">
            <a:avLst/>
          </a:prstGeom>
          <a:solidFill>
            <a:srgbClr val="B3EAF2">
              <a:alpha val="56078"/>
            </a:srgbClr>
          </a:solidFill>
          <a:effectLst>
            <a:softEdge rad="1270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Espacios verdes</a:t>
            </a:r>
          </a:p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Zonas recreativas</a:t>
            </a:r>
          </a:p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Rutas para ciclistas y peatones</a:t>
            </a:r>
          </a:p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Tranvías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8550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YOLI\Mis documentos\Dropbox\Urbanismo\Ciudades para un pequeño planeta\tianjinecocity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899592" y="260648"/>
            <a:ext cx="7128792" cy="108012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8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EMPRESAS</a:t>
            </a:r>
            <a:endParaRPr lang="es-ES" sz="4800" dirty="0"/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467544" y="1952836"/>
            <a:ext cx="8208912" cy="4140460"/>
          </a:xfrm>
          <a:prstGeom prst="rect">
            <a:avLst/>
          </a:prstGeom>
          <a:solidFill>
            <a:srgbClr val="B3EAF2">
              <a:alpha val="56078"/>
            </a:srgbClr>
          </a:solidFill>
          <a:effectLst>
            <a:softEdge rad="1270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 desea que la ciudad atraiga empresas tecnológicas relacionadas con el medio ambiente y las nuevas tecnologías.</a:t>
            </a:r>
            <a:endParaRPr lang="es-ES" sz="4000" b="1" dirty="0">
              <a:ln w="10541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Actualmente hay 600 empresas interesadas.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67196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7387" y="0"/>
            <a:ext cx="8229600" cy="1143000"/>
          </a:xfrm>
        </p:spPr>
        <p:txBody>
          <a:bodyPr/>
          <a:lstStyle/>
          <a:p>
            <a:r>
              <a:rPr lang="es-ES" dirty="0" smtClean="0"/>
              <a:t>APLICACIÓN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7387" y="1221763"/>
            <a:ext cx="8229600" cy="4525963"/>
          </a:xfrm>
        </p:spPr>
        <p:txBody>
          <a:bodyPr/>
          <a:lstStyle/>
          <a:p>
            <a:r>
              <a:rPr lang="es-ES" dirty="0" smtClean="0"/>
              <a:t>Proyecto europeo de eficiencia energética. TORRELAGO (Valladolid) </a:t>
            </a:r>
            <a:r>
              <a:rPr lang="es-ES" sz="2400" dirty="0" smtClean="0"/>
              <a:t>1,500 viviendas</a:t>
            </a:r>
            <a:endParaRPr lang="es-ES" sz="2400" dirty="0"/>
          </a:p>
        </p:txBody>
      </p:sp>
      <p:pic>
        <p:nvPicPr>
          <p:cNvPr id="1026" name="Picture 2" descr="C:\Users\Bonal\Desktop\C254BD45-9D31-582F-30D089A012F5587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418033"/>
            <a:ext cx="2664296" cy="180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onal\Desktop\EjemploColoresTorrela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313" y="2708920"/>
            <a:ext cx="278367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Bonal\Desktop\norte galicia.jpg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5" t="46397" r="34936" b="32851"/>
          <a:stretch/>
        </p:blipFill>
        <p:spPr bwMode="auto">
          <a:xfrm>
            <a:off x="681995" y="2708920"/>
            <a:ext cx="5186149" cy="1569493"/>
          </a:xfrm>
          <a:prstGeom prst="rect">
            <a:avLst/>
          </a:prstGeom>
          <a:solidFill>
            <a:srgbClr val="000000">
              <a:alpha val="50196"/>
            </a:srgbClr>
          </a:solidFill>
        </p:spPr>
      </p:pic>
      <p:pic>
        <p:nvPicPr>
          <p:cNvPr id="1029" name="Picture 5" descr="C:\Users\Bonal\Desktop\9682a2e3-01da-4f7f-bebd-bd5f6b7d616a_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6"/>
          <a:stretch/>
        </p:blipFill>
        <p:spPr bwMode="auto">
          <a:xfrm>
            <a:off x="681994" y="4418033"/>
            <a:ext cx="2521853" cy="182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3873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YOLI\Mis documentos\Dropbox\Urbanismo\Ciudades para un pequeño planeta\Earth_Day__Green_Planet__by_Alexandra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7"/>
          <a:stretch/>
        </p:blipFill>
        <p:spPr bwMode="auto">
          <a:xfrm>
            <a:off x="-1" y="0"/>
            <a:ext cx="9166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899592" y="692696"/>
            <a:ext cx="7128792" cy="4176464"/>
          </a:xfrm>
          <a:prstGeom prst="roundRect">
            <a:avLst/>
          </a:prstGeom>
          <a:solidFill>
            <a:srgbClr val="E5F4E0">
              <a:alpha val="40000"/>
            </a:srgbClr>
          </a:solidFill>
          <a:ln>
            <a:noFill/>
          </a:ln>
          <a:effectLst>
            <a:softEdge rad="127000"/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8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¿SOMOS CONSCIENTES DE QUE ENTRE TODOS PODEMOS MEJORAR NUESTRO ENTORNO?</a:t>
            </a:r>
            <a:endParaRPr lang="es-ES" sz="4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20442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515574"/>
            <a:ext cx="4248472" cy="3342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rgbClr val="7F7F7F">
              <a:alpha val="50196"/>
            </a:srgbClr>
          </a:solidFill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Origen de la arquitectura sostenible</a:t>
            </a:r>
            <a:endParaRPr lang="es-E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2548879"/>
          </a:xfrm>
          <a:solidFill>
            <a:srgbClr val="7F7F7F">
              <a:alpha val="50196"/>
            </a:srgbClr>
          </a:solidFill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just">
              <a:buNone/>
            </a:pPr>
            <a:r>
              <a:rPr lang="es-E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término “arquitectura sustentable” </a:t>
            </a:r>
            <a:r>
              <a:rPr lang="es-E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apareció </a:t>
            </a:r>
            <a:r>
              <a:rPr lang="es-E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por primera vez en el informe “Nuestro futuro común” incorporado por la primer ministro noruega Gro </a:t>
            </a:r>
            <a:r>
              <a:rPr lang="es-ES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Brudtland</a:t>
            </a:r>
            <a:r>
              <a:rPr lang="es-ES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presentado en las Naciones Unidas en 1987.</a:t>
            </a:r>
          </a:p>
          <a:p>
            <a:endParaRPr lang="es-E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428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erei\Desktop\Tianjin\Tianjin_Eco City Comp_c Rheinschiene-Dreiseitl_300.jpg"/>
          <p:cNvPicPr>
            <a:picLocks noChangeAspect="1" noChangeArrowheads="1"/>
          </p:cNvPicPr>
          <p:nvPr/>
        </p:nvPicPr>
        <p:blipFill rotWithShape="1">
          <a:blip r:embed="rId3"/>
          <a:srcRect l="18609" t="5790" r="21844" b="1481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rgbClr val="7F7F7F">
              <a:alpha val="40000"/>
            </a:srgbClr>
          </a:solidFill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s-E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Principios de la arquitectura sostenible</a:t>
            </a:r>
            <a:endParaRPr lang="es-E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6615130" cy="3114684"/>
          </a:xfrm>
          <a:solidFill>
            <a:srgbClr val="7F7F7F">
              <a:alpha val="61176"/>
            </a:srgb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buNone/>
            </a:pPr>
            <a:r>
              <a:rPr lang="es-E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Uso </a:t>
            </a:r>
            <a:r>
              <a:rPr lang="es-E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eficiente de los recursos </a:t>
            </a:r>
          </a:p>
          <a:p>
            <a:pPr lvl="0">
              <a:buNone/>
            </a:pPr>
            <a:r>
              <a:rPr lang="es-E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Uso </a:t>
            </a:r>
            <a:r>
              <a:rPr lang="es-E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eficiente de energía </a:t>
            </a:r>
          </a:p>
          <a:p>
            <a:pPr lvl="0">
              <a:buNone/>
            </a:pPr>
            <a:r>
              <a:rPr lang="es-E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Prevención </a:t>
            </a:r>
            <a:r>
              <a:rPr lang="es-E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 contaminación </a:t>
            </a:r>
          </a:p>
          <a:p>
            <a:pPr lvl="0">
              <a:buNone/>
            </a:pPr>
            <a:r>
              <a:rPr lang="es-E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 Armonía </a:t>
            </a:r>
            <a:r>
              <a:rPr lang="es-E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 el ambiente </a:t>
            </a:r>
          </a:p>
          <a:p>
            <a:pPr lvl="0">
              <a:buNone/>
            </a:pPr>
            <a:r>
              <a:rPr lang="es-E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 Enfoques </a:t>
            </a:r>
            <a:r>
              <a:rPr lang="es-E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Integrados y sistémicos </a:t>
            </a: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erei\Desktop\Tianjin\nanjing-31.jpg"/>
          <p:cNvPicPr>
            <a:picLocks noChangeAspect="1" noChangeArrowheads="1"/>
          </p:cNvPicPr>
          <p:nvPr/>
        </p:nvPicPr>
        <p:blipFill rotWithShape="1">
          <a:blip r:embed="rId3"/>
          <a:srcRect l="8576" t="1818" r="30447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2910" y="1142984"/>
            <a:ext cx="8033546" cy="4983179"/>
          </a:xfrm>
          <a:solidFill>
            <a:srgbClr val="E5F4E0">
              <a:alpha val="50196"/>
            </a:srgb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El </a:t>
            </a:r>
            <a:r>
              <a:rPr lang="es-ES" b="1" dirty="0">
                <a:ln w="50800"/>
                <a:solidFill>
                  <a:schemeClr val="bg1">
                    <a:shade val="50000"/>
                  </a:schemeClr>
                </a:solidFill>
              </a:rPr>
              <a:t>ranking actual de las ciudades más ecológicas del mundo es el siguiente:</a:t>
            </a: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1. Reikiavik, Islandia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2. San Francisco, EE.UU.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3. Malmö, Suecia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4. Vancouver, Canadá.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5. Portland, EE.UU.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6. Curitiba, Brasil.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7. Copenhague, </a:t>
            </a:r>
            <a:r>
              <a:rPr lang="es-ES" b="1" dirty="0">
                <a:ln w="50800"/>
                <a:solidFill>
                  <a:schemeClr val="bg1">
                    <a:shade val="50000"/>
                  </a:schemeClr>
                </a:solidFill>
              </a:rPr>
              <a:t>D</a:t>
            </a:r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inamarca.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8. Estocolmo, Suecia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9. Hamburgo, Alemania.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10. Bogotá, Colombia</a:t>
            </a:r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es-ES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71482" y="285728"/>
            <a:ext cx="8043922" cy="714380"/>
          </a:xfrm>
          <a:solidFill>
            <a:srgbClr val="FFFFFF">
              <a:alpha val="50196"/>
            </a:srgb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CIUDADES MÁS ECOLÓGICAS DEL MUNDO EN 2015</a:t>
            </a:r>
            <a:endParaRPr lang="es-E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YOLI\Mis documentos\Dropbox\Urbanismo\Ciudades para un pequeño planeta\tianjinEcoCity-master-pla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"/>
          <a:stretch/>
        </p:blipFill>
        <p:spPr bwMode="auto">
          <a:xfrm>
            <a:off x="-180528" y="-171400"/>
            <a:ext cx="9863441" cy="7320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-145120"/>
            <a:ext cx="6264696" cy="3744416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b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endParaRPr lang="es-ES" sz="8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es-ES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TIANJIN</a:t>
            </a:r>
          </a:p>
          <a:p>
            <a:pPr>
              <a:buNone/>
            </a:pPr>
            <a:r>
              <a:rPr lang="es-ES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China</a:t>
            </a:r>
            <a:endParaRPr lang="es-E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16216" y="404664"/>
            <a:ext cx="2319219" cy="252028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Plano de situación de Tianjin Eco-City</a:t>
            </a:r>
            <a:endParaRPr lang="es-E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" name="Picture 6" descr="C:\Documents and Settings\YOLI\Mis documentos\Dropbox\Urbanismo\Ciudades para un pequeño planeta\st_080417_hdb-style-living-in-tianjin-eco-cit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 b="14610"/>
          <a:stretch/>
        </p:blipFill>
        <p:spPr bwMode="auto">
          <a:xfrm>
            <a:off x="0" y="-31169"/>
            <a:ext cx="6384926" cy="688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 Título"/>
          <p:cNvSpPr txBox="1">
            <a:spLocks/>
          </p:cNvSpPr>
          <p:nvPr/>
        </p:nvSpPr>
        <p:spPr>
          <a:xfrm>
            <a:off x="6639619" y="3413415"/>
            <a:ext cx="2319219" cy="2520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EJE</a:t>
            </a:r>
          </a:p>
          <a:p>
            <a:endParaRPr lang="es-E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s-E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CENTRO</a:t>
            </a:r>
          </a:p>
          <a:p>
            <a:endParaRPr lang="es-E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s-E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DISTRITOS</a:t>
            </a:r>
            <a:endParaRPr lang="es-E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5" name="4 Conector recto de flecha"/>
          <p:cNvCxnSpPr/>
          <p:nvPr/>
        </p:nvCxnSpPr>
        <p:spPr>
          <a:xfrm flipH="1" flipV="1">
            <a:off x="4860032" y="1052736"/>
            <a:ext cx="2592288" cy="27363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flipH="1" flipV="1">
            <a:off x="4860032" y="2492896"/>
            <a:ext cx="2232248" cy="21806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 flipH="1" flipV="1">
            <a:off x="4067944" y="3789040"/>
            <a:ext cx="2880320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flipH="1" flipV="1">
            <a:off x="4860032" y="2924944"/>
            <a:ext cx="2088232" cy="25922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99059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Documents and Settings\YOLI\Mis documentos\Dropbox\Urbanismo\Ciudades para un pequeño planeta\IMG_1710-e13128286416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647" y="2636912"/>
            <a:ext cx="3155510" cy="4207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YOLI\Mis documentos\Dropbox\Urbanismo\Ciudades para un pequeño planeta\000_Hkg74425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08141" cy="2798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16631"/>
            <a:ext cx="4464496" cy="2455513"/>
          </a:xfrm>
        </p:spPr>
        <p:txBody>
          <a:bodyPr>
            <a:normAutofit/>
          </a:bodyPr>
          <a:lstStyle/>
          <a:p>
            <a:r>
              <a:rPr lang="es-ES" sz="3600" dirty="0" smtClean="0"/>
              <a:t>El 20 % necesidades energéticas generada por molinos eólicos y placas solares</a:t>
            </a:r>
            <a:endParaRPr lang="es-ES" sz="3600" dirty="0"/>
          </a:p>
        </p:txBody>
      </p:sp>
      <p:pic>
        <p:nvPicPr>
          <p:cNvPr id="2050" name="Picture 2" descr="C:\Documents and Settings\YOLI\Mis documentos\Dropbox\Urbanismo\Ciudades para un pequeño planeta\bg_intro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2145"/>
            <a:ext cx="6084168" cy="4258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53968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YOLI\Mis documentos\Dropbox\Urbanismo\Ciudades para un pequeño planeta\00f6bb846bc8b7478e85d2802244da68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4"/>
          <a:stretch/>
        </p:blipFill>
        <p:spPr bwMode="auto">
          <a:xfrm>
            <a:off x="-1" y="0"/>
            <a:ext cx="9162603" cy="684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344" y="2276872"/>
            <a:ext cx="9149257" cy="4581128"/>
          </a:xfrm>
          <a:solidFill>
            <a:srgbClr val="9EE983">
              <a:alpha val="16863"/>
            </a:srgb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Automatismo</a:t>
            </a:r>
            <a:b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Sensores de movimiento para la luz</a:t>
            </a:r>
            <a:b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Persianas inteligentes para regular luminosidad y temperatura interior</a:t>
            </a:r>
            <a:b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s-E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Azoteas verdes que actúan como aislante térmico</a:t>
            </a:r>
            <a:endParaRPr lang="es-ES" sz="4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-1" y="0"/>
            <a:ext cx="7236297" cy="3169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EDIFICIOS</a:t>
            </a:r>
            <a:br>
              <a:rPr lang="es-ES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s-ES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Orientados hacia el sur</a:t>
            </a:r>
            <a:br>
              <a:rPr lang="es-ES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s-ES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Dotados de :</a:t>
            </a:r>
            <a:br>
              <a:rPr lang="es-ES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es-E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2912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YOLI\Mis documentos\Dropbox\Urbanismo\Ciudades para un pequeño planeta\Awesome_Green_Roo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" t="1" r="3327" b="-1391"/>
          <a:stretch/>
        </p:blipFill>
        <p:spPr bwMode="auto">
          <a:xfrm>
            <a:off x="-2308" y="8012"/>
            <a:ext cx="9144000" cy="694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9"/>
            <a:ext cx="5050904" cy="2304255"/>
          </a:xfrm>
          <a:solidFill>
            <a:srgbClr val="B3EAF2">
              <a:alpha val="56078"/>
            </a:srgbClr>
          </a:solidFill>
          <a:effectLst>
            <a:softEdge rad="127000"/>
          </a:effectLst>
        </p:spPr>
        <p:txBody>
          <a:bodyPr/>
          <a:lstStyle/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Dobles ventanas</a:t>
            </a:r>
          </a:p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Aislantes en paredes </a:t>
            </a:r>
          </a:p>
          <a:p>
            <a:r>
              <a:rPr lang="es-ES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Muros verdes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9592" y="274638"/>
            <a:ext cx="7128792" cy="1143000"/>
          </a:xfrm>
          <a:solidFill>
            <a:srgbClr val="B3EAF2">
              <a:alpha val="56078"/>
            </a:srgbClr>
          </a:solidFill>
          <a:ln>
            <a:noFill/>
          </a:ln>
          <a:effectLst>
            <a:softEdge rad="127000"/>
          </a:effectLst>
        </p:spPr>
        <p:txBody>
          <a:bodyPr>
            <a:noAutofit/>
          </a:bodyPr>
          <a:lstStyle/>
          <a:p>
            <a:r>
              <a:rPr lang="es-ES" sz="4800" b="1" dirty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OTRAS </a:t>
            </a:r>
            <a:r>
              <a:rPr lang="es-ES" sz="48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TECNOLOGÍAS</a:t>
            </a:r>
            <a:endParaRPr lang="es-ES" sz="4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64478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8|3.2|1.9|1.2|1|1.1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2|1.6|1.5|1|0.8|0.6|0.7|1|0.9|0.9|1|1.2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5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8|1.7|1.1|1.9|1.8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7|2.4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8|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2.4|1.7|1.4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5|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9|1.4"/>
</p:tagLst>
</file>

<file path=ppt/theme/theme1.xml><?xml version="1.0" encoding="utf-8"?>
<a:theme xmlns:a="http://schemas.openxmlformats.org/drawingml/2006/main" name="Tema de Office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260</Words>
  <Application>Microsoft Office PowerPoint</Application>
  <PresentationFormat>Presentación en pantalla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LA CIUDAD ECOLÓGICA</vt:lpstr>
      <vt:lpstr>Origen de la arquitectura sostenible</vt:lpstr>
      <vt:lpstr>Principios de la arquitectura sostenible</vt:lpstr>
      <vt:lpstr>CIUDADES MÁS ECOLÓGICAS DEL MUNDO EN 2015</vt:lpstr>
      <vt:lpstr>Presentación de PowerPoint</vt:lpstr>
      <vt:lpstr>Plano de situación de Tianjin Eco-City</vt:lpstr>
      <vt:lpstr>El 20 % necesidades energéticas generada por molinos eólicos y placas solares</vt:lpstr>
      <vt:lpstr>- Automatismo - Sensores de movimiento para la luz - Persianas inteligentes para regular luminosidad y temperatura interior - Azoteas verdes que actúan como aislante térmico</vt:lpstr>
      <vt:lpstr>OTRAS TECNOLOGÍAS</vt:lpstr>
      <vt:lpstr>Presentación de PowerPoint</vt:lpstr>
      <vt:lpstr>Presentación de PowerPoint</vt:lpstr>
      <vt:lpstr>APLICACIÓN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CIUDAD ECOLÓGICA</dc:title>
  <dc:creator>Nerei</dc:creator>
  <cp:lastModifiedBy>YOLI</cp:lastModifiedBy>
  <cp:revision>26</cp:revision>
  <dcterms:created xsi:type="dcterms:W3CDTF">2015-04-28T09:28:50Z</dcterms:created>
  <dcterms:modified xsi:type="dcterms:W3CDTF">2015-04-29T14:08:21Z</dcterms:modified>
</cp:coreProperties>
</file>