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EA47D6E-4BF2-4B9E-94CA-2FA313DD978F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F5A0F2B-DD3C-4A24-9260-D126AAA7CC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2FB906-7435-4BEA-AC87-2629558B4D54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33796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AA5848-9368-4074-9E92-F5527540DB19}" type="slidenum">
              <a:rPr lang="es-ES" sz="1200">
                <a:latin typeface="Calibri" pitchFamily="34" charset="0"/>
              </a:rPr>
              <a:pPr algn="r"/>
              <a:t>10</a:t>
            </a:fld>
            <a:endParaRPr lang="es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741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9D1F43-14BB-4291-81F7-7624ED432A79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945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8BB6CF-73EB-4E5F-A417-2A3FBC5C49A2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150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FF0907-A280-4DC8-8263-E8F4045E32C1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355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D6BCBD-5A3B-4A59-9EF9-ADFBCDD26B43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560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1671CB-6C88-4CDE-8812-1C0698DB3501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6A134C-F246-483F-92E5-85F42A431190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969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E59C75-77F6-4698-85BE-8BDE8043D2F1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31748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FBA549-1EA0-432F-B544-CE9D4E6D75AC}" type="slidenum">
              <a:rPr lang="es-ES" sz="1200">
                <a:latin typeface="Calibri" pitchFamily="34" charset="0"/>
              </a:rPr>
              <a:pPr algn="r"/>
              <a:t>9</a:t>
            </a:fld>
            <a:endParaRPr lang="es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FED1-C3E1-42CD-B497-24AEEEC6BDF8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61C14-B76D-4153-ACAB-1B29BBE2FE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6BD07-A8FF-472E-83F8-8C6AF3235F30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00F02-B57E-405C-A1D0-2E658F1663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FDD76-28E5-460B-A6CB-029D31D01942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2E45B-3B4E-4A1E-8AF0-B1059172EB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188F5-3980-4B4D-B159-9259544E5188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354DB-CE1E-418E-9729-909CCB4722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4DEDD-66FB-4AE9-99F6-BC3D11612FBD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B20B-FB6E-45D4-9F8E-D5E5DDD1EF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578A-3FF9-4141-8D95-F404F817E746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3D521-0493-4544-AF6C-E00315C6AA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B9A48-5C14-4BA7-B16C-414A5A83A880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5ABFD-8250-4BE5-BF44-83C0A6ADA5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1AA7F-9698-4C02-88AA-A155E00D1426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18359-AE4A-4223-802F-8719E30C19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33F-A8BA-422A-AC38-559ED4BFA96A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78567-BCC4-480A-AF97-D1F7229248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E6C64-1CEE-4D80-B930-5C8CDD6EB3A1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86886-6ABD-422D-901A-BFA332089F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29347-EE47-4EFD-93C3-B1B1D137069D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1616B-7350-4388-8A37-1DDA3EEBA1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E8EA58-1A8B-408B-83A4-C79D12430460}" type="datetimeFigureOut">
              <a:rPr lang="es-ES"/>
              <a:pPr>
                <a:defRPr/>
              </a:pPr>
              <a:t>24/10/2012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CB72EA-BF5D-4DED-8B29-E1B3C7630B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134350" cy="18716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ES" sz="2800" dirty="0" err="1" smtClean="0"/>
              <a:t>Ascher</a:t>
            </a:r>
            <a:r>
              <a:rPr lang="es-ES" sz="2800" dirty="0" smtClean="0"/>
              <a:t>, François.</a:t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14338" name="3 CuadroTexto"/>
          <p:cNvSpPr txBox="1">
            <a:spLocks noChangeArrowheads="1"/>
          </p:cNvSpPr>
          <p:nvPr/>
        </p:nvSpPr>
        <p:spPr bwMode="auto">
          <a:xfrm>
            <a:off x="971550" y="2349500"/>
            <a:ext cx="77771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800">
                <a:latin typeface="Calibri" pitchFamily="34" charset="0"/>
              </a:rPr>
              <a:t>                    </a:t>
            </a:r>
            <a:r>
              <a:rPr lang="es-ES" sz="4800" u="sng">
                <a:latin typeface="Calibri" pitchFamily="34" charset="0"/>
              </a:rPr>
              <a:t>GANAR LA CALLE </a:t>
            </a:r>
          </a:p>
          <a:p>
            <a:r>
              <a:rPr lang="es-ES" sz="3600">
                <a:latin typeface="Calibri" pitchFamily="34" charset="0"/>
              </a:rPr>
              <a:t>Las dos formas de comprartir la calle_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Marcador de contenido"/>
          <p:cNvSpPr>
            <a:spLocks noGrp="1"/>
          </p:cNvSpPr>
          <p:nvPr>
            <p:ph idx="4294967295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sz="3600" smtClean="0">
                <a:solidFill>
                  <a:schemeClr val="bg1"/>
                </a:solidFill>
              </a:rPr>
              <a:t>SOBRE LA IMPOSICIÓN SOBRE LA CIUDADANÍA</a:t>
            </a:r>
          </a:p>
          <a:p>
            <a:pPr algn="ctr">
              <a:buFont typeface="Arial" charset="0"/>
              <a:buNone/>
            </a:pPr>
            <a:endParaRPr lang="es-ES" sz="360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es-ES" sz="3600" smtClean="0">
                <a:solidFill>
                  <a:schemeClr val="bg1"/>
                </a:solidFill>
              </a:rPr>
              <a:t>PRIMACÍA DEL ELECTORADO SOBRE LA ORGANIZACIÓN URBANA</a:t>
            </a:r>
          </a:p>
          <a:p>
            <a:pPr algn="ctr">
              <a:buFont typeface="Arial" charset="0"/>
              <a:buNone/>
            </a:pPr>
            <a:endParaRPr lang="es-ES" sz="360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es-ES" sz="3600" smtClean="0">
                <a:solidFill>
                  <a:schemeClr val="bg1"/>
                </a:solidFill>
              </a:rPr>
              <a:t>TIPOLOGÍAS FUNCIONALES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smtClean="0"/>
              <a:t>Funciones de la </a:t>
            </a:r>
            <a:r>
              <a:rPr lang="es-ES" b="1" u="sng" smtClean="0"/>
              <a:t>calle</a:t>
            </a:r>
            <a:r>
              <a:rPr lang="es-ES" u="sng" smtClean="0"/>
              <a:t>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852988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TRÁNSITO.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ACCESO (distribución).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RECEPCIÓN (espacio colectivo).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Edad Media         </a:t>
            </a:r>
            <a:r>
              <a:rPr lang="es-ES" sz="2400" dirty="0" smtClean="0"/>
              <a:t>Organización clasista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Romanos          </a:t>
            </a:r>
            <a:r>
              <a:rPr lang="es-ES" sz="2400" dirty="0" smtClean="0"/>
              <a:t>Usos por horarios y medios de transporte</a:t>
            </a:r>
            <a:endParaRPr lang="es-ES" sz="2400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843213" y="5373688"/>
            <a:ext cx="5762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2484438" y="5876925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1 Título"/>
          <p:cNvSpPr txBox="1">
            <a:spLocks/>
          </p:cNvSpPr>
          <p:nvPr/>
        </p:nvSpPr>
        <p:spPr>
          <a:xfrm>
            <a:off x="323850" y="357346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400" u="sng" dirty="0">
                <a:latin typeface="+mj-lt"/>
                <a:ea typeface="+mj-ea"/>
                <a:cs typeface="+mj-cs"/>
              </a:rPr>
              <a:t>Orígenes: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solidFill>
                  <a:schemeClr val="bg1"/>
                </a:solidFill>
              </a:rPr>
              <a:t>¿A quién debemos dar prioridad?</a:t>
            </a:r>
          </a:p>
        </p:txBody>
      </p:sp>
      <p:pic>
        <p:nvPicPr>
          <p:cNvPr id="18435" name="Picture 2" descr="C:\Users\usuario\AppData\Local\Microsoft\Windows\Temporary Internet Files\Content.IE5\4V63M23E\MC900440349[1]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1773238"/>
            <a:ext cx="2232025" cy="1162050"/>
          </a:xfrm>
        </p:spPr>
      </p:pic>
      <p:pic>
        <p:nvPicPr>
          <p:cNvPr id="18436" name="Picture 3" descr="C:\Users\usuario\AppData\Local\Microsoft\Windows\Temporary Internet Files\Content.IE5\UC143NM9\MC90029561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1628775"/>
            <a:ext cx="1635125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C:\Users\usuario\AppData\Local\Microsoft\Windows\Temporary Internet Files\Content.IE5\4V63M23E\MC900278778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1557338"/>
            <a:ext cx="968375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C:\Users\usuario\AppData\Local\Microsoft\Windows\Temporary Internet Files\Content.IE5\4V63M23E\MC90041362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288" y="3716338"/>
            <a:ext cx="2670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6" descr="C:\Users\usuario\AppData\Local\Microsoft\Windows\Temporary Internet Files\Content.IE5\UC143NM9\MP900422792[1]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19475" y="3933825"/>
            <a:ext cx="1701800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C:\Users\usuario\AppData\Local\Microsoft\Windows\Temporary Internet Files\Content.IE5\4V63M23E\MP900182490[1]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5963" y="3789363"/>
            <a:ext cx="27146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smtClean="0">
                <a:solidFill>
                  <a:schemeClr val="bg1"/>
                </a:solidFill>
              </a:rPr>
              <a:t>¿Qué centralidad debe tener cada uno ?</a:t>
            </a:r>
          </a:p>
        </p:txBody>
      </p:sp>
      <p:pic>
        <p:nvPicPr>
          <p:cNvPr id="20483" name="3 Marcador de contenido" descr="granada centro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84213" y="1412875"/>
            <a:ext cx="7491412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596265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ES" sz="2400" u="sng" dirty="0" smtClean="0"/>
              <a:t>-</a:t>
            </a:r>
            <a:r>
              <a:rPr lang="es-ES" sz="2000" u="sng" dirty="0" smtClean="0"/>
              <a:t>Desarrollo industrial</a:t>
            </a:r>
            <a:r>
              <a:rPr lang="es-ES" sz="2000" dirty="0" smtClean="0"/>
              <a:t>: agrandamiento de las calles a partir del </a:t>
            </a:r>
            <a:r>
              <a:rPr lang="es-ES" sz="2000" dirty="0" err="1" smtClean="0"/>
              <a:t>s.XVIII</a:t>
            </a:r>
            <a:r>
              <a:rPr lang="es-ES" sz="2000" dirty="0" smtClean="0"/>
              <a:t>.</a:t>
            </a:r>
            <a:br>
              <a:rPr lang="es-ES" sz="2000" dirty="0" smtClean="0"/>
            </a:br>
            <a:r>
              <a:rPr lang="es-ES" sz="2000" dirty="0" smtClean="0"/>
              <a:t>-</a:t>
            </a:r>
            <a:r>
              <a:rPr lang="es-ES" sz="2000" u="sng" dirty="0" smtClean="0"/>
              <a:t>S.XIX</a:t>
            </a:r>
            <a:r>
              <a:rPr lang="es-ES" sz="2000" dirty="0" smtClean="0"/>
              <a:t> aparecen las vidrieras en los comercios, transportes urbanos a motor y el ascensor.                                </a:t>
            </a:r>
            <a:r>
              <a:rPr lang="es-ES" sz="1400" dirty="0" smtClean="0"/>
              <a:t>  </a:t>
            </a:r>
            <a:br>
              <a:rPr lang="es-ES" sz="1400" dirty="0" smtClean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 smtClean="0"/>
              <a:t>                                                  SATURACIÓN-DESIGUALDAD DE VELOCIDADES-ACCIDENTES</a:t>
            </a:r>
            <a:br>
              <a:rPr lang="es-ES" sz="1400" dirty="0" smtClean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2000" b="1" dirty="0" smtClean="0"/>
              <a:t>Solución</a:t>
            </a:r>
            <a:r>
              <a:rPr lang="es-ES" sz="2000" dirty="0" smtClean="0"/>
              <a:t>, se buscan calles a varios niveles: metro, </a:t>
            </a:r>
            <a:r>
              <a:rPr lang="es-ES" sz="2000" dirty="0" err="1" smtClean="0"/>
              <a:t>elevated</a:t>
            </a:r>
            <a:r>
              <a:rPr lang="es-ES" sz="2000" dirty="0" smtClean="0"/>
              <a:t>..</a:t>
            </a:r>
            <a:r>
              <a:rPr lang="es-ES" sz="1400" dirty="0" smtClean="0"/>
              <a:t/>
            </a:r>
            <a:br>
              <a:rPr lang="es-ES" sz="1400" dirty="0" smtClean="0"/>
            </a:br>
            <a:r>
              <a:rPr lang="es-ES" sz="2000" dirty="0" smtClean="0"/>
              <a:t>-El tránsito pasó a ser la función más importante.</a:t>
            </a: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 smtClean="0"/>
              <a:t>-</a:t>
            </a:r>
            <a:r>
              <a:rPr lang="es-ES" sz="2000" dirty="0" smtClean="0"/>
              <a:t>Los urbanistas de la calle moderna  la comenzaron a concebir con la manera </a:t>
            </a:r>
            <a:r>
              <a:rPr lang="es-ES" sz="2000" dirty="0" err="1" smtClean="0"/>
              <a:t>Taylorista</a:t>
            </a:r>
            <a:r>
              <a:rPr lang="es-ES" sz="2000" dirty="0" smtClean="0"/>
              <a:t> de división de trabajo para un mayor rendimiento:</a:t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1400" dirty="0" smtClean="0"/>
              <a:t/>
            </a:r>
            <a:br>
              <a:rPr lang="es-ES" sz="1400" dirty="0" smtClean="0"/>
            </a:br>
            <a:r>
              <a:rPr lang="es-ES" sz="1800" dirty="0" smtClean="0"/>
              <a:t>            --1º La zonificación.</a:t>
            </a:r>
            <a:br>
              <a:rPr lang="es-ES" sz="1800" dirty="0" smtClean="0"/>
            </a:br>
            <a:r>
              <a:rPr lang="es-ES" sz="1800" dirty="0" smtClean="0"/>
              <a:t>           --2º Le Corbusier y La Carta de Atenas consideraron que las calles debían de estar dedicadas a la circulación y jerarquizadas por velocidades.</a:t>
            </a:r>
            <a:br>
              <a:rPr lang="es-ES" sz="1800" dirty="0" smtClean="0"/>
            </a:br>
            <a:r>
              <a:rPr lang="es-ES" sz="1800" dirty="0"/>
              <a:t> </a:t>
            </a:r>
            <a:r>
              <a:rPr lang="es-ES" sz="1800" dirty="0" smtClean="0"/>
              <a:t>            --3º Buchanan, nuevos sistemas de separación y articulación entre calles especializadas.</a:t>
            </a:r>
            <a:r>
              <a:rPr lang="es-ES" sz="1800" dirty="0"/>
              <a:t/>
            </a:r>
            <a:br>
              <a:rPr lang="es-ES" sz="1800" dirty="0"/>
            </a:b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dirty="0" smtClean="0"/>
              <a:t> Los comercios y las residencias cada vez son lugares más mono funcionales. </a:t>
            </a:r>
            <a:br>
              <a:rPr lang="es-ES" sz="2200" dirty="0" smtClean="0"/>
            </a:br>
            <a:r>
              <a:rPr lang="es-ES" sz="2200" dirty="0" smtClean="0"/>
              <a:t>El transporte ha llegado a hacer que parezca normal la organización de una ciudad a partir del COCHE.</a:t>
            </a: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u="sng" dirty="0"/>
          </a:p>
        </p:txBody>
      </p:sp>
      <p:cxnSp>
        <p:nvCxnSpPr>
          <p:cNvPr id="5" name="4 Conector angular"/>
          <p:cNvCxnSpPr/>
          <p:nvPr/>
        </p:nvCxnSpPr>
        <p:spPr>
          <a:xfrm>
            <a:off x="1476375" y="1341438"/>
            <a:ext cx="792163" cy="431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¿Se está convirtiendo la ciudad en una máquina más?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4579" name="2 Marcador de contenido"/>
          <p:cNvSpPr>
            <a:spLocks noGrp="1"/>
          </p:cNvSpPr>
          <p:nvPr>
            <p:ph idx="1"/>
          </p:nvPr>
        </p:nvSpPr>
        <p:spPr>
          <a:xfrm>
            <a:off x="250825" y="4594225"/>
            <a:ext cx="91440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ES" sz="2800" b="1" smtClean="0">
                <a:solidFill>
                  <a:schemeClr val="bg1"/>
                </a:solidFill>
              </a:rPr>
              <a:t>¿Puede un urbanista cambiar esta dependencia al coche?</a:t>
            </a:r>
          </a:p>
        </p:txBody>
      </p:sp>
      <p:sp>
        <p:nvSpPr>
          <p:cNvPr id="6" name="5 Flecha abajo"/>
          <p:cNvSpPr/>
          <p:nvPr/>
        </p:nvSpPr>
        <p:spPr>
          <a:xfrm>
            <a:off x="3924300" y="2133600"/>
            <a:ext cx="1079500" cy="2303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2 Marcador de contenido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21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ES" sz="2400" smtClean="0"/>
              <a:t>Hoy día no sólo se compra, se pasea por las calles, se hace “shopping”.</a:t>
            </a:r>
          </a:p>
          <a:p>
            <a:pPr>
              <a:buFont typeface="Arial" charset="0"/>
              <a:buNone/>
            </a:pPr>
            <a:r>
              <a:rPr lang="es-ES" sz="2400" smtClean="0"/>
              <a:t>Este fenómeno procede  del originario </a:t>
            </a:r>
            <a:r>
              <a:rPr lang="es-ES" sz="2400" i="1" smtClean="0"/>
              <a:t>encuentro con los otros</a:t>
            </a:r>
            <a:r>
              <a:rPr lang="es-ES" sz="2400" smtClean="0"/>
              <a:t>.</a:t>
            </a:r>
          </a:p>
          <a:p>
            <a:pPr>
              <a:buFont typeface="Arial" charset="0"/>
              <a:buNone/>
            </a:pPr>
            <a:endParaRPr lang="es-ES" sz="2400" smtClean="0"/>
          </a:p>
          <a:p>
            <a:pPr>
              <a:buFont typeface="Arial" charset="0"/>
              <a:buNone/>
            </a:pPr>
            <a:endParaRPr lang="es-ES" sz="2400" smtClean="0"/>
          </a:p>
          <a:p>
            <a:pPr>
              <a:buFont typeface="Arial" charset="0"/>
              <a:buNone/>
            </a:pPr>
            <a:r>
              <a:rPr lang="es-ES" sz="2400" smtClean="0"/>
              <a:t>La ciudad nos ofrece potencia, economías de escala, encontrar lo que no buscamos gracias a la variedad…</a:t>
            </a:r>
          </a:p>
          <a:p>
            <a:pPr>
              <a:buFont typeface="Arial" charset="0"/>
              <a:buNone/>
            </a:pPr>
            <a:endParaRPr lang="es-ES" sz="2400" smtClean="0"/>
          </a:p>
          <a:p>
            <a:pPr>
              <a:buFont typeface="Arial" charset="0"/>
              <a:buNone/>
            </a:pPr>
            <a:r>
              <a:rPr lang="es-ES" sz="2400" smtClean="0"/>
              <a:t>La especialización funcional sigue siendo interesante, calle peatonal y autovía están reservadas a zonas precisas.</a:t>
            </a:r>
          </a:p>
          <a:p>
            <a:pPr>
              <a:buFont typeface="Arial" charset="0"/>
              <a:buNone/>
            </a:pPr>
            <a:endParaRPr lang="es-ES" sz="2400" smtClean="0"/>
          </a:p>
          <a:p>
            <a:pPr>
              <a:buFont typeface="Arial" charset="0"/>
              <a:buNone/>
            </a:pPr>
            <a:endParaRPr lang="es-ES" sz="2400" smtClean="0"/>
          </a:p>
          <a:p>
            <a:pPr>
              <a:buFont typeface="Arial" charset="0"/>
              <a:buNone/>
            </a:pPr>
            <a:r>
              <a:rPr lang="es-ES" sz="2400" smtClean="0"/>
              <a:t>En la combinación con otras calles aparecen las calles multifuncionales.</a:t>
            </a:r>
          </a:p>
          <a:p>
            <a:pPr>
              <a:buFont typeface="Arial" charset="0"/>
              <a:buNone/>
            </a:pPr>
            <a:endParaRPr lang="es-ES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Marcador de contenido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r>
              <a:rPr lang="es-ES" sz="4400" smtClean="0">
                <a:solidFill>
                  <a:schemeClr val="bg1"/>
                </a:solidFill>
              </a:rPr>
              <a:t>¿Qué dosis de cada tipo de calle requiere una ciudad? </a:t>
            </a:r>
          </a:p>
          <a:p>
            <a:endParaRPr lang="es-ES" sz="44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es-ES" sz="4400" smtClean="0">
              <a:solidFill>
                <a:schemeClr val="bg1"/>
              </a:solidFill>
            </a:endParaRPr>
          </a:p>
          <a:p>
            <a:r>
              <a:rPr lang="es-ES" sz="4400" smtClean="0">
                <a:solidFill>
                  <a:schemeClr val="bg1"/>
                </a:solidFill>
              </a:rPr>
              <a:t>¿Cómo podemos acertar con los ingredientes?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Marcador de contenido"/>
          <p:cNvSpPr>
            <a:spLocks noGrp="1"/>
          </p:cNvSpPr>
          <p:nvPr>
            <p:ph idx="4294967295"/>
          </p:nvPr>
        </p:nvSpPr>
        <p:spPr>
          <a:xfrm>
            <a:off x="539750" y="1052513"/>
            <a:ext cx="8229600" cy="6121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ES" sz="2000" smtClean="0"/>
              <a:t>LAS CALLES ENTRE SOLUCIONES LOCALES Y APROXIMACIONES SISTEMÁTICAS</a:t>
            </a:r>
          </a:p>
          <a:p>
            <a:pPr>
              <a:buFont typeface="Arial" charset="0"/>
              <a:buNone/>
            </a:pPr>
            <a:r>
              <a:rPr lang="es-ES" sz="2000" smtClean="0"/>
              <a:t>	</a:t>
            </a:r>
          </a:p>
          <a:p>
            <a:pPr>
              <a:buFont typeface="Arial" charset="0"/>
              <a:buNone/>
            </a:pPr>
            <a:r>
              <a:rPr lang="es-ES" sz="2000" smtClean="0"/>
              <a:t>	- INICIOS TOTALITARIOS</a:t>
            </a:r>
          </a:p>
          <a:p>
            <a:pPr>
              <a:buFont typeface="Arial" charset="0"/>
              <a:buNone/>
            </a:pPr>
            <a:endParaRPr lang="es-ES" sz="2000" smtClean="0"/>
          </a:p>
          <a:p>
            <a:pPr>
              <a:buFont typeface="Arial" charset="0"/>
              <a:buNone/>
            </a:pPr>
            <a:r>
              <a:rPr lang="es-ES" sz="2000" smtClean="0"/>
              <a:t>	- DESARROLLO DEMOCRÁTICO</a:t>
            </a:r>
          </a:p>
          <a:p>
            <a:pPr>
              <a:buFont typeface="Arial" charset="0"/>
              <a:buNone/>
            </a:pPr>
            <a:r>
              <a:rPr lang="es-ES" sz="2000" smtClean="0"/>
              <a:t>		- CIUDAD MODERNA</a:t>
            </a:r>
          </a:p>
          <a:p>
            <a:pPr>
              <a:buFont typeface="Arial" charset="0"/>
              <a:buNone/>
            </a:pPr>
            <a:r>
              <a:rPr lang="es-ES" sz="2000" smtClean="0"/>
              <a:t>		- CIUDAD HIPERMODERNA</a:t>
            </a:r>
          </a:p>
          <a:p>
            <a:pPr>
              <a:buFont typeface="Arial" charset="0"/>
              <a:buNone/>
            </a:pPr>
            <a:endParaRPr lang="es-ES" sz="2000" smtClean="0"/>
          </a:p>
          <a:p>
            <a:pPr>
              <a:buFont typeface="Arial" charset="0"/>
              <a:buNone/>
            </a:pPr>
            <a:r>
              <a:rPr lang="es-ES" sz="2000" smtClean="0"/>
              <a:t>EL SERVICIO DEL URBANISMO</a:t>
            </a:r>
          </a:p>
          <a:p>
            <a:pPr>
              <a:buFont typeface="Arial" charset="0"/>
              <a:buNone/>
            </a:pPr>
            <a:r>
              <a:rPr lang="es-ES" sz="2000" smtClean="0"/>
              <a:t>	</a:t>
            </a:r>
          </a:p>
          <a:p>
            <a:pPr>
              <a:buFont typeface="Arial" charset="0"/>
              <a:buNone/>
            </a:pPr>
            <a:r>
              <a:rPr lang="es-ES" sz="2000" smtClean="0"/>
              <a:t>	- LOS TIPOS PREFIJADOS</a:t>
            </a:r>
          </a:p>
          <a:p>
            <a:pPr>
              <a:buFont typeface="Arial" charset="0"/>
              <a:buNone/>
            </a:pPr>
            <a:r>
              <a:rPr lang="es-ES" sz="2000" smtClean="0"/>
              <a:t>	</a:t>
            </a:r>
          </a:p>
          <a:p>
            <a:pPr>
              <a:buFont typeface="Arial" charset="0"/>
              <a:buNone/>
            </a:pPr>
            <a:r>
              <a:rPr lang="es-ES" sz="2000" smtClean="0"/>
              <a:t>	- EL ESFUERZO DEL URBANISTA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330</Words>
  <Application>Microsoft Office PowerPoint</Application>
  <PresentationFormat>Presentación en pantalla (4:3)</PresentationFormat>
  <Paragraphs>61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Calibri</vt:lpstr>
      <vt:lpstr>Arial</vt:lpstr>
      <vt:lpstr>Tema de Office</vt:lpstr>
      <vt:lpstr>Ascher, François.       </vt:lpstr>
      <vt:lpstr>Funciones de la calle:</vt:lpstr>
      <vt:lpstr>¿A quién debemos dar prioridad?</vt:lpstr>
      <vt:lpstr>¿Qué centralidad debe tener cada uno ?</vt:lpstr>
      <vt:lpstr>-Desarrollo industrial: agrandamiento de las calles a partir del s.XVIII. -S.XIX aparecen las vidrieras en los comercios, transportes urbanos a motor y el ascensor.                                                                                      SATURACIÓN-DESIGUALDAD DE VELOCIDADES-ACCIDENTES  Solución, se buscan calles a varios niveles: metro, elevated.. -El tránsito pasó a ser la función más importante. -Los urbanistas de la calle moderna  la comenzaron a concebir con la manera Taylorista de división de trabajo para un mayor rendimiento:               --1º La zonificación.            --2º Le Corbusier y La Carta de Atenas consideraron que las calles debían de estar dedicadas a la circulación y jerarquizadas por velocidades.              --3º Buchanan, nuevos sistemas de separación y articulación entre calles especializadas.   Los comercios y las residencias cada vez son lugares más mono funcionales.  El transporte ha llegado a hacer que parezca normal la organización de una ciudad a partir del COCHE. </vt:lpstr>
      <vt:lpstr>¿Se está convirtiendo la ciudad en una máquina más?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Ascher, François.       </dc:title>
  <dc:creator>usuario</dc:creator>
  <cp:lastModifiedBy>FERRETERIA</cp:lastModifiedBy>
  <cp:revision>19</cp:revision>
  <dcterms:created xsi:type="dcterms:W3CDTF">2012-10-23T13:37:45Z</dcterms:created>
  <dcterms:modified xsi:type="dcterms:W3CDTF">2012-10-24T05:04:14Z</dcterms:modified>
</cp:coreProperties>
</file>